
<file path=[Content_Types].xml><?xml version="1.0" encoding="utf-8"?>
<Types xmlns="http://schemas.openxmlformats.org/package/2006/content-types">
  <Default Extension="xml" ContentType="application/xml"/>
  <Default Extension="(null)" ContentType="image/x-emf"/>
  <Default Extension="jpeg" ContentType="image/jpeg"/>
  <Default Extension="jpg" ContentType="image/jpeg"/>
  <Default Extension="emf" ContentType="image/x-emf"/>
  <Default Extension="rels" ContentType="application/vnd.openxmlformats-package.relationships+xml"/>
  <Default Extension="gif" ContentType="image/gif"/>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7"/>
  </p:notesMasterIdLst>
  <p:handoutMasterIdLst>
    <p:handoutMasterId r:id="rId108"/>
  </p:handoutMasterIdLst>
  <p:sldIdLst>
    <p:sldId id="620" r:id="rId2"/>
    <p:sldId id="584" r:id="rId3"/>
    <p:sldId id="574" r:id="rId4"/>
    <p:sldId id="259" r:id="rId5"/>
    <p:sldId id="260" r:id="rId6"/>
    <p:sldId id="576" r:id="rId7"/>
    <p:sldId id="577" r:id="rId8"/>
    <p:sldId id="579" r:id="rId9"/>
    <p:sldId id="580" r:id="rId10"/>
    <p:sldId id="582" r:id="rId11"/>
    <p:sldId id="633" r:id="rId12"/>
    <p:sldId id="583" r:id="rId13"/>
    <p:sldId id="618" r:id="rId14"/>
    <p:sldId id="619" r:id="rId15"/>
    <p:sldId id="630" r:id="rId16"/>
    <p:sldId id="422" r:id="rId17"/>
    <p:sldId id="632" r:id="rId18"/>
    <p:sldId id="428" r:id="rId19"/>
    <p:sldId id="608" r:id="rId20"/>
    <p:sldId id="609" r:id="rId21"/>
    <p:sldId id="435" r:id="rId22"/>
    <p:sldId id="438" r:id="rId23"/>
    <p:sldId id="439" r:id="rId24"/>
    <p:sldId id="441" r:id="rId25"/>
    <p:sldId id="443" r:id="rId26"/>
    <p:sldId id="445" r:id="rId27"/>
    <p:sldId id="446" r:id="rId28"/>
    <p:sldId id="449" r:id="rId29"/>
    <p:sldId id="455" r:id="rId30"/>
    <p:sldId id="362" r:id="rId31"/>
    <p:sldId id="363" r:id="rId32"/>
    <p:sldId id="364" r:id="rId33"/>
    <p:sldId id="365" r:id="rId34"/>
    <p:sldId id="281" r:id="rId35"/>
    <p:sldId id="589" r:id="rId36"/>
    <p:sldId id="636" r:id="rId37"/>
    <p:sldId id="637" r:id="rId38"/>
    <p:sldId id="591" r:id="rId39"/>
    <p:sldId id="615" r:id="rId40"/>
    <p:sldId id="624" r:id="rId41"/>
    <p:sldId id="625" r:id="rId42"/>
    <p:sldId id="626" r:id="rId43"/>
    <p:sldId id="516" r:id="rId44"/>
    <p:sldId id="517" r:id="rId45"/>
    <p:sldId id="623" r:id="rId46"/>
    <p:sldId id="617" r:id="rId47"/>
    <p:sldId id="621" r:id="rId48"/>
    <p:sldId id="593" r:id="rId49"/>
    <p:sldId id="519" r:id="rId50"/>
    <p:sldId id="520" r:id="rId51"/>
    <p:sldId id="521" r:id="rId52"/>
    <p:sldId id="640" r:id="rId53"/>
    <p:sldId id="523" r:id="rId54"/>
    <p:sldId id="524" r:id="rId55"/>
    <p:sldId id="525" r:id="rId56"/>
    <p:sldId id="526" r:id="rId57"/>
    <p:sldId id="527" r:id="rId58"/>
    <p:sldId id="528" r:id="rId59"/>
    <p:sldId id="532" r:id="rId60"/>
    <p:sldId id="533" r:id="rId61"/>
    <p:sldId id="534" r:id="rId62"/>
    <p:sldId id="634" r:id="rId63"/>
    <p:sldId id="635" r:id="rId64"/>
    <p:sldId id="645" r:id="rId65"/>
    <p:sldId id="646" r:id="rId66"/>
    <p:sldId id="647" r:id="rId67"/>
    <p:sldId id="649" r:id="rId68"/>
    <p:sldId id="650" r:id="rId69"/>
    <p:sldId id="648" r:id="rId70"/>
    <p:sldId id="536" r:id="rId71"/>
    <p:sldId id="616" r:id="rId72"/>
    <p:sldId id="537" r:id="rId73"/>
    <p:sldId id="538" r:id="rId74"/>
    <p:sldId id="539" r:id="rId75"/>
    <p:sldId id="540" r:id="rId76"/>
    <p:sldId id="541" r:id="rId77"/>
    <p:sldId id="542" r:id="rId78"/>
    <p:sldId id="543" r:id="rId79"/>
    <p:sldId id="544" r:id="rId80"/>
    <p:sldId id="545" r:id="rId81"/>
    <p:sldId id="546" r:id="rId82"/>
    <p:sldId id="547" r:id="rId83"/>
    <p:sldId id="548" r:id="rId84"/>
    <p:sldId id="549" r:id="rId85"/>
    <p:sldId id="550" r:id="rId86"/>
    <p:sldId id="551" r:id="rId87"/>
    <p:sldId id="552" r:id="rId88"/>
    <p:sldId id="553" r:id="rId89"/>
    <p:sldId id="562" r:id="rId90"/>
    <p:sldId id="563" r:id="rId91"/>
    <p:sldId id="564" r:id="rId92"/>
    <p:sldId id="565" r:id="rId93"/>
    <p:sldId id="566" r:id="rId94"/>
    <p:sldId id="567" r:id="rId95"/>
    <p:sldId id="568" r:id="rId96"/>
    <p:sldId id="569" r:id="rId97"/>
    <p:sldId id="570" r:id="rId98"/>
    <p:sldId id="638" r:id="rId99"/>
    <p:sldId id="639" r:id="rId100"/>
    <p:sldId id="641" r:id="rId101"/>
    <p:sldId id="642" r:id="rId102"/>
    <p:sldId id="643" r:id="rId103"/>
    <p:sldId id="651" r:id="rId104"/>
    <p:sldId id="652" r:id="rId105"/>
    <p:sldId id="644" r:id="rId1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p:restoredTop sz="86070" autoAdjust="0"/>
  </p:normalViewPr>
  <p:slideViewPr>
    <p:cSldViewPr snapToGrid="0" snapToObjects="1">
      <p:cViewPr varScale="1">
        <p:scale>
          <a:sx n="77" d="100"/>
          <a:sy n="77" d="100"/>
        </p:scale>
        <p:origin x="128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handoutMaster" Target="handoutMasters/handoutMaster1.xml"/><Relationship Id="rId109"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viewProps" Target="view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heme" Target="theme/theme1.xml"/><Relationship Id="rId11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96DA39-AE1D-6041-8CEF-896298E4E3A7}" type="datetimeFigureOut">
              <a:rPr lang="en-US" smtClean="0"/>
              <a:t>4/10/18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309BF5-EDF8-1947-A96F-09C2A83FED83}" type="slidenum">
              <a:rPr lang="en-US" smtClean="0"/>
              <a:t>‹#›</a:t>
            </a:fld>
            <a:endParaRPr lang="en-US"/>
          </a:p>
        </p:txBody>
      </p:sp>
    </p:spTree>
    <p:extLst>
      <p:ext uri="{BB962C8B-B14F-4D97-AF65-F5344CB8AC3E}">
        <p14:creationId xmlns:p14="http://schemas.microsoft.com/office/powerpoint/2010/main" val="1995744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5FF3C-7614-9D40-A330-3E36C4A7E16E}" type="datetimeFigureOut">
              <a:rPr lang="en-US" smtClean="0"/>
              <a:t>4/10/18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333C2-B586-C043-AE45-8F3689A5BC1E}" type="slidenum">
              <a:rPr lang="en-US" smtClean="0"/>
              <a:t>‹#›</a:t>
            </a:fld>
            <a:endParaRPr lang="en-US"/>
          </a:p>
        </p:txBody>
      </p:sp>
    </p:spTree>
    <p:extLst>
      <p:ext uri="{BB962C8B-B14F-4D97-AF65-F5344CB8AC3E}">
        <p14:creationId xmlns:p14="http://schemas.microsoft.com/office/powerpoint/2010/main" val="10046366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F99DD-CEEB-684E-8DBE-B5D9408CF699}" type="slidenum">
              <a:rPr lang="en-US" smtClean="0"/>
              <a:t>1</a:t>
            </a:fld>
            <a:endParaRPr lang="en-US"/>
          </a:p>
        </p:txBody>
      </p:sp>
    </p:spTree>
    <p:extLst>
      <p:ext uri="{BB962C8B-B14F-4D97-AF65-F5344CB8AC3E}">
        <p14:creationId xmlns:p14="http://schemas.microsoft.com/office/powerpoint/2010/main" val="162316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5540" name="Slide Number Placeholder 3"/>
          <p:cNvSpPr>
            <a:spLocks noGrp="1"/>
          </p:cNvSpPr>
          <p:nvPr>
            <p:ph type="sldNum" sz="quarter" idx="5"/>
          </p:nvPr>
        </p:nvSpPr>
        <p:spPr bwMode="auto">
          <a:noFill/>
          <a:ln>
            <a:miter lim="800000"/>
            <a:headEnd/>
            <a:tailEnd/>
          </a:ln>
        </p:spPr>
        <p:txBody>
          <a:bodyPr/>
          <a:lstStyle/>
          <a:p>
            <a:fld id="{60BC6E15-73F1-4F88-9CAF-711C769D28AB}" type="slidenum">
              <a:rPr lang="en-US"/>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83E503-D55F-7947-BCE1-B9C819ADCACF}" type="datetimeFigureOut">
              <a:rPr lang="en-US" smtClean="0"/>
              <a:t>4/10/18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98B3D-A208-C84D-AD3F-4257C7284DA6}" type="slidenum">
              <a:rPr lang="en-US" smtClean="0"/>
              <a:t>‹#›</a:t>
            </a:fld>
            <a:endParaRPr lang="en-US"/>
          </a:p>
        </p:txBody>
      </p:sp>
    </p:spTree>
    <p:extLst>
      <p:ext uri="{BB962C8B-B14F-4D97-AF65-F5344CB8AC3E}">
        <p14:creationId xmlns:p14="http://schemas.microsoft.com/office/powerpoint/2010/main" val="176128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83E503-D55F-7947-BCE1-B9C819ADCACF}" type="datetimeFigureOut">
              <a:rPr lang="en-US" smtClean="0"/>
              <a:t>4/10/18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98B3D-A208-C84D-AD3F-4257C7284DA6}" type="slidenum">
              <a:rPr lang="en-US" smtClean="0"/>
              <a:t>‹#›</a:t>
            </a:fld>
            <a:endParaRPr lang="en-US"/>
          </a:p>
        </p:txBody>
      </p:sp>
    </p:spTree>
    <p:extLst>
      <p:ext uri="{BB962C8B-B14F-4D97-AF65-F5344CB8AC3E}">
        <p14:creationId xmlns:p14="http://schemas.microsoft.com/office/powerpoint/2010/main" val="341151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83E503-D55F-7947-BCE1-B9C819ADCACF}" type="datetimeFigureOut">
              <a:rPr lang="en-US" smtClean="0"/>
              <a:t>4/10/18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98B3D-A208-C84D-AD3F-4257C7284DA6}" type="slidenum">
              <a:rPr lang="en-US" smtClean="0"/>
              <a:t>‹#›</a:t>
            </a:fld>
            <a:endParaRPr lang="en-US"/>
          </a:p>
        </p:txBody>
      </p:sp>
    </p:spTree>
    <p:extLst>
      <p:ext uri="{BB962C8B-B14F-4D97-AF65-F5344CB8AC3E}">
        <p14:creationId xmlns:p14="http://schemas.microsoft.com/office/powerpoint/2010/main" val="423072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83E503-D55F-7947-BCE1-B9C819ADCACF}" type="datetimeFigureOut">
              <a:rPr lang="en-US" smtClean="0"/>
              <a:t>4/10/18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98B3D-A208-C84D-AD3F-4257C7284DA6}" type="slidenum">
              <a:rPr lang="en-US" smtClean="0"/>
              <a:t>‹#›</a:t>
            </a:fld>
            <a:endParaRPr lang="en-US"/>
          </a:p>
        </p:txBody>
      </p:sp>
    </p:spTree>
    <p:extLst>
      <p:ext uri="{BB962C8B-B14F-4D97-AF65-F5344CB8AC3E}">
        <p14:creationId xmlns:p14="http://schemas.microsoft.com/office/powerpoint/2010/main" val="400861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83E503-D55F-7947-BCE1-B9C819ADCACF}" type="datetimeFigureOut">
              <a:rPr lang="en-US" smtClean="0"/>
              <a:t>4/10/18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98B3D-A208-C84D-AD3F-4257C7284DA6}" type="slidenum">
              <a:rPr lang="en-US" smtClean="0"/>
              <a:t>‹#›</a:t>
            </a:fld>
            <a:endParaRPr lang="en-US"/>
          </a:p>
        </p:txBody>
      </p:sp>
    </p:spTree>
    <p:extLst>
      <p:ext uri="{BB962C8B-B14F-4D97-AF65-F5344CB8AC3E}">
        <p14:creationId xmlns:p14="http://schemas.microsoft.com/office/powerpoint/2010/main" val="360799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83E503-D55F-7947-BCE1-B9C819ADCACF}" type="datetimeFigureOut">
              <a:rPr lang="en-US" smtClean="0"/>
              <a:t>4/10/18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98B3D-A208-C84D-AD3F-4257C7284DA6}" type="slidenum">
              <a:rPr lang="en-US" smtClean="0"/>
              <a:t>‹#›</a:t>
            </a:fld>
            <a:endParaRPr lang="en-US"/>
          </a:p>
        </p:txBody>
      </p:sp>
    </p:spTree>
    <p:extLst>
      <p:ext uri="{BB962C8B-B14F-4D97-AF65-F5344CB8AC3E}">
        <p14:creationId xmlns:p14="http://schemas.microsoft.com/office/powerpoint/2010/main" val="3170211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83E503-D55F-7947-BCE1-B9C819ADCACF}" type="datetimeFigureOut">
              <a:rPr lang="en-US" smtClean="0"/>
              <a:t>4/10/18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98B3D-A208-C84D-AD3F-4257C7284DA6}" type="slidenum">
              <a:rPr lang="en-US" smtClean="0"/>
              <a:t>‹#›</a:t>
            </a:fld>
            <a:endParaRPr lang="en-US"/>
          </a:p>
        </p:txBody>
      </p:sp>
    </p:spTree>
    <p:extLst>
      <p:ext uri="{BB962C8B-B14F-4D97-AF65-F5344CB8AC3E}">
        <p14:creationId xmlns:p14="http://schemas.microsoft.com/office/powerpoint/2010/main" val="313563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83E503-D55F-7947-BCE1-B9C819ADCACF}" type="datetimeFigureOut">
              <a:rPr lang="en-US" smtClean="0"/>
              <a:t>4/10/18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98B3D-A208-C84D-AD3F-4257C7284DA6}" type="slidenum">
              <a:rPr lang="en-US" smtClean="0"/>
              <a:t>‹#›</a:t>
            </a:fld>
            <a:endParaRPr lang="en-US"/>
          </a:p>
        </p:txBody>
      </p:sp>
    </p:spTree>
    <p:extLst>
      <p:ext uri="{BB962C8B-B14F-4D97-AF65-F5344CB8AC3E}">
        <p14:creationId xmlns:p14="http://schemas.microsoft.com/office/powerpoint/2010/main" val="2013375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3E503-D55F-7947-BCE1-B9C819ADCACF}" type="datetimeFigureOut">
              <a:rPr lang="en-US" smtClean="0"/>
              <a:t>4/10/18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98B3D-A208-C84D-AD3F-4257C7284DA6}" type="slidenum">
              <a:rPr lang="en-US" smtClean="0"/>
              <a:t>‹#›</a:t>
            </a:fld>
            <a:endParaRPr lang="en-US"/>
          </a:p>
        </p:txBody>
      </p:sp>
    </p:spTree>
    <p:extLst>
      <p:ext uri="{BB962C8B-B14F-4D97-AF65-F5344CB8AC3E}">
        <p14:creationId xmlns:p14="http://schemas.microsoft.com/office/powerpoint/2010/main" val="3889412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83E503-D55F-7947-BCE1-B9C819ADCACF}" type="datetimeFigureOut">
              <a:rPr lang="en-US" smtClean="0"/>
              <a:t>4/10/18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98B3D-A208-C84D-AD3F-4257C7284DA6}" type="slidenum">
              <a:rPr lang="en-US" smtClean="0"/>
              <a:t>‹#›</a:t>
            </a:fld>
            <a:endParaRPr lang="en-US"/>
          </a:p>
        </p:txBody>
      </p:sp>
    </p:spTree>
    <p:extLst>
      <p:ext uri="{BB962C8B-B14F-4D97-AF65-F5344CB8AC3E}">
        <p14:creationId xmlns:p14="http://schemas.microsoft.com/office/powerpoint/2010/main" val="162867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83E503-D55F-7947-BCE1-B9C819ADCACF}" type="datetimeFigureOut">
              <a:rPr lang="en-US" smtClean="0"/>
              <a:t>4/10/18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98B3D-A208-C84D-AD3F-4257C7284DA6}" type="slidenum">
              <a:rPr lang="en-US" smtClean="0"/>
              <a:t>‹#›</a:t>
            </a:fld>
            <a:endParaRPr lang="en-US"/>
          </a:p>
        </p:txBody>
      </p:sp>
    </p:spTree>
    <p:extLst>
      <p:ext uri="{BB962C8B-B14F-4D97-AF65-F5344CB8AC3E}">
        <p14:creationId xmlns:p14="http://schemas.microsoft.com/office/powerpoint/2010/main" val="1919746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3E503-D55F-7947-BCE1-B9C819ADCACF}" type="datetimeFigureOut">
              <a:rPr lang="en-US" smtClean="0"/>
              <a:t>4/10/18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98B3D-A208-C84D-AD3F-4257C7284DA6}" type="slidenum">
              <a:rPr lang="en-US" smtClean="0"/>
              <a:t>‹#›</a:t>
            </a:fld>
            <a:endParaRPr lang="en-US"/>
          </a:p>
        </p:txBody>
      </p:sp>
    </p:spTree>
    <p:extLst>
      <p:ext uri="{BB962C8B-B14F-4D97-AF65-F5344CB8AC3E}">
        <p14:creationId xmlns:p14="http://schemas.microsoft.com/office/powerpoint/2010/main" val="2831264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y.talcott@gmail.com" TargetMode="Externa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mailto:Ty.talcott@gmail.com" TargetMode="External"/><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5.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mailto:Ty.talcott@gmail.com" TargetMode="External"/><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mailto:Ty.talcott@gmail.com" TargetMode="External"/><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13092" y="1864965"/>
            <a:ext cx="5911512" cy="2582601"/>
          </a:xfrm>
        </p:spPr>
        <p:txBody>
          <a:bodyPr>
            <a:normAutofit fontScale="90000"/>
          </a:bodyPr>
          <a:lstStyle/>
          <a:p>
            <a:pPr>
              <a:defRPr/>
            </a:pPr>
            <a:r>
              <a:rPr lang="en-US" sz="3600" b="1" smtClean="0"/>
              <a:t>Special </a:t>
            </a:r>
            <a:r>
              <a:rPr lang="en-US" sz="3600" b="1" dirty="0"/>
              <a:t>Presentation:</a:t>
            </a:r>
            <a:br>
              <a:rPr lang="en-US" sz="3600" b="1" dirty="0"/>
            </a:br>
            <a:r>
              <a:rPr lang="en-US" sz="3200" dirty="0"/>
              <a:t>Who is getting audited via </a:t>
            </a:r>
            <a:r>
              <a:rPr lang="en-US" sz="3200"/>
              <a:t>HIPAA </a:t>
            </a:r>
            <a:r>
              <a:rPr lang="en-US" sz="3200" smtClean="0"/>
              <a:t>&amp; </a:t>
            </a:r>
            <a:r>
              <a:rPr lang="en-US" sz="3200" dirty="0"/>
              <a:t>OIG… and how they get caught; plus creating an A-Z HIPPA Program</a:t>
            </a:r>
            <a:endParaRPr lang="en-US" sz="3600" b="1" dirty="0"/>
          </a:p>
        </p:txBody>
      </p:sp>
      <p:sp>
        <p:nvSpPr>
          <p:cNvPr id="4" name="Title 1"/>
          <p:cNvSpPr txBox="1">
            <a:spLocks/>
          </p:cNvSpPr>
          <p:nvPr/>
        </p:nvSpPr>
        <p:spPr>
          <a:xfrm>
            <a:off x="1619819" y="2114551"/>
            <a:ext cx="5829300" cy="1372321"/>
          </a:xfrm>
          <a:prstGeom prst="rect">
            <a:avLst/>
          </a:prstGeom>
        </p:spPr>
        <p:txBody>
          <a:bodyPr anchor="b">
            <a:normAutofit/>
            <a:scene3d>
              <a:camera prst="orthographicFront"/>
              <a:lightRig rig="soft" dir="t"/>
            </a:scene3d>
            <a:sp3d prstMaterial="softEdge">
              <a:bevelT w="25400" h="25400"/>
            </a:sp3d>
          </a:bodyPr>
          <a:lstStyle>
            <a:lvl1pPr algn="r" rtl="0" eaLnBrk="0" fontAlgn="base" hangingPunct="0">
              <a:spcBef>
                <a:spcPct val="0"/>
              </a:spcBef>
              <a:spcAft>
                <a:spcPct val="0"/>
              </a:spcAft>
              <a:defRPr sz="48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defRPr/>
            </a:pPr>
            <a:r>
              <a:rPr lang="en-US" sz="3600" dirty="0"/>
              <a:t> </a:t>
            </a:r>
          </a:p>
        </p:txBody>
      </p:sp>
      <p:sp>
        <p:nvSpPr>
          <p:cNvPr id="5" name="Title 1"/>
          <p:cNvSpPr txBox="1">
            <a:spLocks/>
          </p:cNvSpPr>
          <p:nvPr/>
        </p:nvSpPr>
        <p:spPr>
          <a:xfrm>
            <a:off x="1734119" y="2228851"/>
            <a:ext cx="5829300" cy="1372321"/>
          </a:xfrm>
          <a:prstGeom prst="rect">
            <a:avLst/>
          </a:prstGeom>
        </p:spPr>
        <p:txBody>
          <a:bodyPr anchor="b">
            <a:normAutofit/>
            <a:scene3d>
              <a:camera prst="orthographicFront"/>
              <a:lightRig rig="soft" dir="t"/>
            </a:scene3d>
            <a:sp3d prstMaterial="softEdge">
              <a:bevelT w="25400" h="25400"/>
            </a:sp3d>
          </a:bodyPr>
          <a:lstStyle>
            <a:lvl1pPr algn="r" rtl="0" eaLnBrk="0" fontAlgn="base" hangingPunct="0">
              <a:spcBef>
                <a:spcPct val="0"/>
              </a:spcBef>
              <a:spcAft>
                <a:spcPct val="0"/>
              </a:spcAft>
              <a:defRPr sz="48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defRPr/>
            </a:pPr>
            <a:r>
              <a:rPr lang="en-US" sz="3600" dirty="0"/>
              <a:t> </a:t>
            </a:r>
          </a:p>
        </p:txBody>
      </p:sp>
      <p:sp>
        <p:nvSpPr>
          <p:cNvPr id="9" name="TextBox 3"/>
          <p:cNvSpPr txBox="1">
            <a:spLocks noChangeArrowheads="1"/>
          </p:cNvSpPr>
          <p:nvPr/>
        </p:nvSpPr>
        <p:spPr bwMode="auto">
          <a:xfrm>
            <a:off x="1381135" y="4685460"/>
            <a:ext cx="4575427" cy="969496"/>
          </a:xfrm>
          <a:prstGeom prst="rect">
            <a:avLst/>
          </a:prstGeom>
          <a:noFill/>
          <a:ln w="9525">
            <a:noFill/>
            <a:miter lim="800000"/>
            <a:headEnd/>
            <a:tailEnd/>
          </a:ln>
        </p:spPr>
        <p:txBody>
          <a:bodyPr wrap="square">
            <a:spAutoFit/>
          </a:bodyPr>
          <a:lstStyle/>
          <a:p>
            <a:pPr algn="ctr" eaLnBrk="1" hangingPunct="1"/>
            <a:r>
              <a:rPr lang="en-US" sz="2100" b="1" dirty="0"/>
              <a:t>Dr. Ty Talcott, CHPSE</a:t>
            </a:r>
            <a:r>
              <a:rPr lang="en-US" sz="2100" dirty="0"/>
              <a:t> </a:t>
            </a:r>
          </a:p>
          <a:p>
            <a:pPr algn="ctr" eaLnBrk="1" hangingPunct="1"/>
            <a:r>
              <a:rPr lang="en-US" dirty="0"/>
              <a:t>C: 469.371.8804 / PH: 214.437.7559</a:t>
            </a:r>
          </a:p>
          <a:p>
            <a:pPr algn="ctr" eaLnBrk="1" hangingPunct="1"/>
            <a:r>
              <a:rPr lang="en-US" dirty="0">
                <a:hlinkClick r:id="rId3"/>
              </a:rPr>
              <a:t>Ty.talcott@gmail.com</a:t>
            </a:r>
            <a:r>
              <a:rPr lang="en-US" dirty="0"/>
              <a:t> / </a:t>
            </a:r>
            <a:r>
              <a:rPr lang="en-US" u="sng" dirty="0">
                <a:solidFill>
                  <a:srgbClr val="0000FF"/>
                </a:solidFill>
              </a:rPr>
              <a:t>Info.hipaa@gmail.com</a:t>
            </a:r>
          </a:p>
        </p:txBody>
      </p:sp>
      <p:pic>
        <p:nvPicPr>
          <p:cNvPr id="10" name="Picture 9" descr="logo-dr-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064" y="2942046"/>
            <a:ext cx="1597937" cy="301104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478" y="402621"/>
            <a:ext cx="3788174" cy="1348044"/>
          </a:xfrm>
          <a:prstGeom prst="rect">
            <a:avLst/>
          </a:prstGeom>
        </p:spPr>
      </p:pic>
    </p:spTree>
    <p:extLst>
      <p:ext uri="{BB962C8B-B14F-4D97-AF65-F5344CB8AC3E}">
        <p14:creationId xmlns:p14="http://schemas.microsoft.com/office/powerpoint/2010/main" val="102633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dirty="0"/>
              <a:t>Patient Complaints</a:t>
            </a:r>
            <a:br>
              <a:rPr lang="en-US" dirty="0"/>
            </a:br>
            <a:r>
              <a:rPr lang="en-US" dirty="0"/>
              <a:t/>
            </a:r>
            <a:br>
              <a:rPr lang="en-US" dirty="0"/>
            </a:br>
            <a:r>
              <a:rPr lang="en-US" dirty="0"/>
              <a:t>My Buddy</a:t>
            </a:r>
          </a:p>
        </p:txBody>
      </p:sp>
    </p:spTree>
    <p:extLst>
      <p:ext uri="{BB962C8B-B14F-4D97-AF65-F5344CB8AC3E}">
        <p14:creationId xmlns:p14="http://schemas.microsoft.com/office/powerpoint/2010/main" val="37104396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6C9487-CC18-0240-AD92-E8517FA10609}"/>
              </a:ext>
            </a:extLst>
          </p:cNvPr>
          <p:cNvSpPr>
            <a:spLocks noGrp="1"/>
          </p:cNvSpPr>
          <p:nvPr>
            <p:ph type="ctrTitle"/>
          </p:nvPr>
        </p:nvSpPr>
        <p:spPr>
          <a:xfrm>
            <a:off x="269423" y="1114425"/>
            <a:ext cx="8523514" cy="4739368"/>
          </a:xfrm>
        </p:spPr>
        <p:txBody>
          <a:bodyPr>
            <a:noAutofit/>
          </a:bodyPr>
          <a:lstStyle/>
          <a:p>
            <a:r>
              <a:rPr lang="en-US" sz="2400" b="1" dirty="0"/>
              <a:t>PERFECT PRACTICE SOLUTIONS PRESENTS:</a:t>
            </a:r>
            <a:br>
              <a:rPr lang="en-US" sz="2400" b="1" dirty="0"/>
            </a:br>
            <a:r>
              <a:rPr lang="en-US" sz="2400" b="1" dirty="0"/>
              <a:t>The Simple Solution Guides</a:t>
            </a:r>
            <a:br>
              <a:rPr lang="en-US" sz="2400" b="1" dirty="0"/>
            </a:br>
            <a:r>
              <a:rPr lang="en-US" sz="2100" u="sng" dirty="0"/>
              <a:t/>
            </a:r>
            <a:br>
              <a:rPr lang="en-US" sz="2100" u="sng" dirty="0"/>
            </a:br>
            <a:r>
              <a:rPr lang="en-US" sz="2100" b="1" u="sng" dirty="0">
                <a:solidFill>
                  <a:srgbClr val="FF0000"/>
                </a:solidFill>
              </a:rPr>
              <a:t>The Simple Solution Guide To</a:t>
            </a:r>
            <a:r>
              <a:rPr lang="en-US" sz="2100" u="sng" dirty="0">
                <a:solidFill>
                  <a:srgbClr val="FF0000"/>
                </a:solidFill>
              </a:rPr>
              <a:t> Managing Medicare Madness </a:t>
            </a:r>
            <a:r>
              <a:rPr lang="en-US" sz="2100" u="sng" dirty="0"/>
              <a:t>-</a:t>
            </a:r>
            <a:r>
              <a:rPr lang="en-US" sz="2100" dirty="0"/>
              <a:t> Navigate coding/documentation rules and regulations, maximize collections, decreased denials and avoid fines and/or other enforcement activity!!</a:t>
            </a:r>
            <a:br>
              <a:rPr lang="en-US" sz="2100" dirty="0"/>
            </a:br>
            <a:r>
              <a:rPr lang="en-US" sz="2100" b="1" u="sng" dirty="0">
                <a:solidFill>
                  <a:srgbClr val="FF0000"/>
                </a:solidFill>
              </a:rPr>
              <a:t>The Simple Solution Guide To</a:t>
            </a:r>
            <a:r>
              <a:rPr lang="en-US" sz="2100" u="sng" dirty="0">
                <a:solidFill>
                  <a:srgbClr val="FF0000"/>
                </a:solidFill>
              </a:rPr>
              <a:t> Documentation, Billing and Treatment Plans</a:t>
            </a:r>
            <a:r>
              <a:rPr lang="en-US" sz="2100" dirty="0"/>
              <a:t> - Maximize reimbursement, meet regulatory requirements and increase patient follow through for increased collections and referrals!</a:t>
            </a:r>
            <a:br>
              <a:rPr lang="en-US" sz="2100" dirty="0"/>
            </a:br>
            <a:r>
              <a:rPr lang="en-US" sz="2100" b="1" u="sng" dirty="0">
                <a:solidFill>
                  <a:srgbClr val="FF0000"/>
                </a:solidFill>
              </a:rPr>
              <a:t>The Simple Solution Guide To</a:t>
            </a:r>
            <a:r>
              <a:rPr lang="en-US" sz="2100" u="sng" dirty="0">
                <a:solidFill>
                  <a:srgbClr val="FF0000"/>
                </a:solidFill>
              </a:rPr>
              <a:t> maximum insurance reimbursement (101)</a:t>
            </a:r>
            <a:r>
              <a:rPr lang="en-US" sz="2100" dirty="0">
                <a:solidFill>
                  <a:srgbClr val="FF0000"/>
                </a:solidFill>
              </a:rPr>
              <a:t> </a:t>
            </a:r>
            <a:r>
              <a:rPr lang="en-US" sz="2100" dirty="0"/>
              <a:t>-Essential for the very survival of the practice that relies on third-party pay!</a:t>
            </a:r>
            <a:br>
              <a:rPr lang="en-US" sz="2100" dirty="0"/>
            </a:br>
            <a:r>
              <a:rPr lang="en-US" sz="2100" b="1" u="sng" dirty="0">
                <a:solidFill>
                  <a:srgbClr val="FF0000"/>
                </a:solidFill>
              </a:rPr>
              <a:t>The Simple Solution Guide To</a:t>
            </a:r>
            <a:r>
              <a:rPr lang="en-US" sz="2100" u="sng" dirty="0">
                <a:solidFill>
                  <a:srgbClr val="FF0000"/>
                </a:solidFill>
              </a:rPr>
              <a:t> Office Policies and Procedures</a:t>
            </a:r>
            <a:r>
              <a:rPr lang="en-US" sz="2100" dirty="0"/>
              <a:t> -…. The most overlooked practice component, that causes the most staff problems! Make practice life simple and fun again!</a:t>
            </a:r>
            <a:br>
              <a:rPr lang="en-US" sz="2100" dirty="0"/>
            </a:br>
            <a:endParaRPr lang="en-US" sz="2100" dirty="0"/>
          </a:p>
        </p:txBody>
      </p:sp>
    </p:spTree>
    <p:extLst>
      <p:ext uri="{BB962C8B-B14F-4D97-AF65-F5344CB8AC3E}">
        <p14:creationId xmlns:p14="http://schemas.microsoft.com/office/powerpoint/2010/main" val="33274449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6C9487-CC18-0240-AD92-E8517FA10609}"/>
              </a:ext>
            </a:extLst>
          </p:cNvPr>
          <p:cNvSpPr>
            <a:spLocks noGrp="1"/>
          </p:cNvSpPr>
          <p:nvPr>
            <p:ph type="ctrTitle"/>
          </p:nvPr>
        </p:nvSpPr>
        <p:spPr>
          <a:xfrm>
            <a:off x="257176" y="771525"/>
            <a:ext cx="8523514" cy="5229225"/>
          </a:xfrm>
        </p:spPr>
        <p:txBody>
          <a:bodyPr>
            <a:noAutofit/>
          </a:bodyPr>
          <a:lstStyle/>
          <a:p>
            <a:r>
              <a:rPr lang="en-US" sz="2100" b="1" u="sng" dirty="0">
                <a:solidFill>
                  <a:srgbClr val="FF0000"/>
                </a:solidFill>
              </a:rPr>
              <a:t>The Simple Solution Guide To</a:t>
            </a:r>
            <a:r>
              <a:rPr lang="en-US" sz="2100" u="sng" dirty="0">
                <a:solidFill>
                  <a:srgbClr val="FF0000"/>
                </a:solidFill>
              </a:rPr>
              <a:t> practice essentials for all and new doctor checklist</a:t>
            </a:r>
            <a:r>
              <a:rPr lang="en-US" sz="2100" u="sng" dirty="0"/>
              <a:t> </a:t>
            </a:r>
            <a:r>
              <a:rPr lang="en-US" sz="2100" dirty="0"/>
              <a:t>- Find all the things that fall through the cracks - the comprehensive </a:t>
            </a:r>
            <a:r>
              <a:rPr lang="en-US" sz="2100" i="1" dirty="0"/>
              <a:t>GUIDE</a:t>
            </a:r>
            <a:r>
              <a:rPr lang="en-US" sz="2100" dirty="0"/>
              <a:t> for every practice relative to legal concerns, registrations, business plans and what it takes to move forward! An absolute must for a new doctor check list essential for launching a new practice!</a:t>
            </a:r>
            <a:br>
              <a:rPr lang="en-US" sz="2100" dirty="0"/>
            </a:br>
            <a:r>
              <a:rPr lang="en-US" sz="2100" b="1" u="sng" dirty="0">
                <a:solidFill>
                  <a:srgbClr val="FF0000"/>
                </a:solidFill>
              </a:rPr>
              <a:t>The Simple Solution Guide To</a:t>
            </a:r>
            <a:r>
              <a:rPr lang="en-US" sz="2100" u="sng" dirty="0">
                <a:solidFill>
                  <a:srgbClr val="FF0000"/>
                </a:solidFill>
              </a:rPr>
              <a:t> Hiring, Firing, &amp; Teambuilding</a:t>
            </a:r>
            <a:r>
              <a:rPr lang="en-US" sz="2100" dirty="0"/>
              <a:t> - Every experienced doctor knows the biggest opportunity and/or the biggest hassle you have revolves around personnel! This guide is essential to help hire and develop the right team! With the right team victory is yours! PERIOD! </a:t>
            </a:r>
            <a:br>
              <a:rPr lang="en-US" sz="2100" dirty="0"/>
            </a:br>
            <a:r>
              <a:rPr lang="en-US" sz="2100" b="1" u="sng" dirty="0">
                <a:solidFill>
                  <a:srgbClr val="FF0000"/>
                </a:solidFill>
              </a:rPr>
              <a:t>The Simple Solution Guide To</a:t>
            </a:r>
            <a:r>
              <a:rPr lang="en-US" sz="2100" u="sng" dirty="0">
                <a:solidFill>
                  <a:srgbClr val="FF0000"/>
                </a:solidFill>
              </a:rPr>
              <a:t> the ABC’s of Front Desk operations</a:t>
            </a:r>
            <a:r>
              <a:rPr lang="en-US" sz="2100" u="sng" dirty="0"/>
              <a:t> -</a:t>
            </a:r>
            <a:r>
              <a:rPr lang="en-US" sz="2100" dirty="0"/>
              <a:t> It all starts and stops here! Learn approaches to handling the phone/ patients and front desk activities critical to maximize referrals/patient retention and collections.</a:t>
            </a:r>
            <a:br>
              <a:rPr lang="en-US" sz="2100" dirty="0"/>
            </a:br>
            <a:r>
              <a:rPr lang="en-US" sz="2100" b="1" u="sng" dirty="0">
                <a:solidFill>
                  <a:srgbClr val="FF0000"/>
                </a:solidFill>
              </a:rPr>
              <a:t>The Simple Solution Guide To</a:t>
            </a:r>
            <a:r>
              <a:rPr lang="en-US" sz="2100" u="sng" dirty="0">
                <a:solidFill>
                  <a:srgbClr val="FF0000"/>
                </a:solidFill>
              </a:rPr>
              <a:t> Ultimate CA Training</a:t>
            </a:r>
            <a:r>
              <a:rPr lang="en-US" sz="2100" dirty="0"/>
              <a:t> - one of the greatest missed opportunities, in most practices, is to create the well-trained, well-rounded, cross trained, confident CA. Watch your practice supercharge to the next level!</a:t>
            </a:r>
            <a:br>
              <a:rPr lang="en-US" sz="2100" dirty="0"/>
            </a:br>
            <a:endParaRPr lang="en-US" sz="2100" dirty="0"/>
          </a:p>
        </p:txBody>
      </p:sp>
    </p:spTree>
    <p:extLst>
      <p:ext uri="{BB962C8B-B14F-4D97-AF65-F5344CB8AC3E}">
        <p14:creationId xmlns:p14="http://schemas.microsoft.com/office/powerpoint/2010/main" val="4227239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752BB3-4C74-8F41-A1A4-839FDAE65B2A}"/>
              </a:ext>
            </a:extLst>
          </p:cNvPr>
          <p:cNvSpPr>
            <a:spLocks noGrp="1"/>
          </p:cNvSpPr>
          <p:nvPr>
            <p:ph idx="1"/>
          </p:nvPr>
        </p:nvSpPr>
        <p:spPr>
          <a:xfrm>
            <a:off x="318407" y="1126671"/>
            <a:ext cx="8499021" cy="4665889"/>
          </a:xfrm>
        </p:spPr>
        <p:txBody>
          <a:bodyPr>
            <a:normAutofit lnSpcReduction="10000"/>
          </a:bodyPr>
          <a:lstStyle/>
          <a:p>
            <a:r>
              <a:rPr lang="en-US" sz="2400" b="1" dirty="0"/>
              <a:t>Individual Simple Solution Guides at a retail price of $159 each</a:t>
            </a:r>
          </a:p>
          <a:p>
            <a:pPr marL="0" indent="0">
              <a:buNone/>
            </a:pPr>
            <a:r>
              <a:rPr lang="en-US" sz="2400" dirty="0"/>
              <a:t>Receive Individual guides in electronic download format to customize forms, flyers, policies, etc.!</a:t>
            </a:r>
          </a:p>
          <a:p>
            <a:pPr marL="0" indent="0">
              <a:buNone/>
            </a:pPr>
            <a:endParaRPr lang="en-US" sz="2400" dirty="0"/>
          </a:p>
          <a:p>
            <a:r>
              <a:rPr lang="en-US" sz="2400" dirty="0"/>
              <a:t>Purchase the ‘Eight Pack’ today! </a:t>
            </a:r>
            <a:r>
              <a:rPr lang="en-US" sz="2400" b="1" dirty="0"/>
              <a:t>Get ALL eight</a:t>
            </a:r>
            <a:r>
              <a:rPr lang="en-US" sz="2400" dirty="0"/>
              <a:t> Simple Solution Guides for an unbelievable event price of just $497</a:t>
            </a:r>
            <a:r>
              <a:rPr lang="en-US" sz="2400" i="1" dirty="0"/>
              <a:t>, a savings of more than $600 off retail pricing-plus, you receive the Guides in </a:t>
            </a:r>
            <a:r>
              <a:rPr lang="en-US" sz="2400" b="1" i="1" dirty="0"/>
              <a:t>hard copy!</a:t>
            </a:r>
            <a:r>
              <a:rPr lang="en-US" sz="2400" i="1" dirty="0"/>
              <a:t> (And </a:t>
            </a:r>
            <a:r>
              <a:rPr lang="en-US" sz="2400" b="1" i="1" dirty="0"/>
              <a:t>electronic download </a:t>
            </a:r>
            <a:r>
              <a:rPr lang="en-US" sz="2400" i="1" dirty="0"/>
              <a:t>to customize forms, flyers, policies, etc. to your office!)</a:t>
            </a:r>
          </a:p>
          <a:p>
            <a:endParaRPr lang="en-US" sz="2400" i="1" dirty="0"/>
          </a:p>
          <a:p>
            <a:pPr marL="0" indent="0" algn="ctr">
              <a:buNone/>
            </a:pPr>
            <a:r>
              <a:rPr lang="en-US" sz="2400" b="1" i="1" dirty="0"/>
              <a:t>For more information or to order:</a:t>
            </a:r>
          </a:p>
          <a:p>
            <a:pPr marL="0" indent="0" algn="ctr">
              <a:buNone/>
            </a:pPr>
            <a:r>
              <a:rPr lang="en-US" sz="2400" b="1" i="1" dirty="0"/>
              <a:t>PH: 469-371-8804  or E: </a:t>
            </a:r>
            <a:r>
              <a:rPr lang="en-US" sz="2400" b="1" i="1" dirty="0">
                <a:solidFill>
                  <a:schemeClr val="accent1">
                    <a:lumMod val="75000"/>
                  </a:schemeClr>
                </a:solidFill>
              </a:rPr>
              <a:t>Ty.Talcott@gmail.com</a:t>
            </a:r>
          </a:p>
          <a:p>
            <a:pPr marL="0" indent="0">
              <a:buNone/>
            </a:pPr>
            <a:endParaRPr lang="en-US" sz="2400" dirty="0"/>
          </a:p>
        </p:txBody>
      </p:sp>
    </p:spTree>
    <p:extLst>
      <p:ext uri="{BB962C8B-B14F-4D97-AF65-F5344CB8AC3E}">
        <p14:creationId xmlns:p14="http://schemas.microsoft.com/office/powerpoint/2010/main" val="24703446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6C9487-CC18-0240-AD92-E8517FA10609}"/>
              </a:ext>
            </a:extLst>
          </p:cNvPr>
          <p:cNvSpPr>
            <a:spLocks noGrp="1"/>
          </p:cNvSpPr>
          <p:nvPr>
            <p:ph type="ctrTitle"/>
          </p:nvPr>
        </p:nvSpPr>
        <p:spPr>
          <a:xfrm>
            <a:off x="257176" y="771525"/>
            <a:ext cx="8523514" cy="5229225"/>
          </a:xfrm>
        </p:spPr>
        <p:txBody>
          <a:bodyPr>
            <a:noAutofit/>
          </a:bodyPr>
          <a:lstStyle/>
          <a:p>
            <a:r>
              <a:rPr lang="en-US" sz="2100" b="1" u="sng" dirty="0">
                <a:solidFill>
                  <a:srgbClr val="FF0000"/>
                </a:solidFill>
              </a:rPr>
              <a:t>The Simple Solution Guide To</a:t>
            </a:r>
            <a:r>
              <a:rPr lang="en-US" sz="2100" u="sng" dirty="0">
                <a:solidFill>
                  <a:srgbClr val="FF0000"/>
                </a:solidFill>
              </a:rPr>
              <a:t> mastering consistent success consciousness </a:t>
            </a:r>
            <a:r>
              <a:rPr lang="en-US" sz="2100" dirty="0"/>
              <a:t>- </a:t>
            </a:r>
            <a:r>
              <a:rPr lang="en-US" sz="1800" dirty="0"/>
              <a:t>Hands-down the most important guide for personal and professional success. When this one is mastered all the others simply become facilitators to make it all happen faster!</a:t>
            </a:r>
            <a:r>
              <a:rPr lang="en-US" sz="2100" dirty="0"/>
              <a:t/>
            </a:r>
            <a:br>
              <a:rPr lang="en-US" sz="2100" dirty="0"/>
            </a:br>
            <a:r>
              <a:rPr lang="en-US" sz="2100" b="1" u="sng" dirty="0">
                <a:solidFill>
                  <a:srgbClr val="FF0000"/>
                </a:solidFill>
              </a:rPr>
              <a:t>The Simple Solution Guide To</a:t>
            </a:r>
            <a:r>
              <a:rPr lang="en-US" sz="2100" u="sng" dirty="0">
                <a:solidFill>
                  <a:srgbClr val="FF0000"/>
                </a:solidFill>
              </a:rPr>
              <a:t> patient management for maximizing results and profit</a:t>
            </a:r>
            <a:r>
              <a:rPr lang="en-US" sz="2100" dirty="0">
                <a:solidFill>
                  <a:srgbClr val="FF0000"/>
                </a:solidFill>
              </a:rPr>
              <a:t> </a:t>
            </a:r>
            <a:r>
              <a:rPr lang="en-US" sz="2100" dirty="0"/>
              <a:t>- </a:t>
            </a:r>
            <a:r>
              <a:rPr lang="en-US" sz="1800" dirty="0"/>
              <a:t>Do you ever wonder what the practitioners do that seem to be excited about being a chiropractor and going to the practice every day? Or maybe you just want to ramp your enthusiasm a bit? Mastering the proven approaches that result in having a larger percentage of your new patients Start/Stay/Refer and pay is what produces stellar results for the patient, maximizes your profits and puts a smile on your face! </a:t>
            </a:r>
            <a:r>
              <a:rPr lang="en-US" sz="2100" dirty="0"/>
              <a:t/>
            </a:r>
            <a:br>
              <a:rPr lang="en-US" sz="2100" dirty="0"/>
            </a:br>
            <a:r>
              <a:rPr lang="en-US" sz="2100" b="1" u="sng" dirty="0">
                <a:solidFill>
                  <a:srgbClr val="FF0000"/>
                </a:solidFill>
              </a:rPr>
              <a:t>The Simple Solution Guide To</a:t>
            </a:r>
            <a:r>
              <a:rPr lang="en-US" sz="2100" u="sng" dirty="0">
                <a:solidFill>
                  <a:srgbClr val="FF0000"/>
                </a:solidFill>
              </a:rPr>
              <a:t> managing by the numbers-</a:t>
            </a:r>
            <a:r>
              <a:rPr lang="en-US" sz="2100" dirty="0">
                <a:solidFill>
                  <a:srgbClr val="FF0000"/>
                </a:solidFill>
              </a:rPr>
              <a:t> </a:t>
            </a:r>
            <a:r>
              <a:rPr lang="en-US" sz="1800" dirty="0"/>
              <a:t>Sorry to say it, but most chiropractors manage by what they “feel” is going on in the office versus utilizing the facts to move forward and progress – want to jump ahead of all the rest – this is your key! </a:t>
            </a:r>
            <a:r>
              <a:rPr lang="en-US" sz="2400" dirty="0"/>
              <a:t/>
            </a:r>
            <a:br>
              <a:rPr lang="en-US" sz="2400" dirty="0"/>
            </a:br>
            <a:r>
              <a:rPr lang="en-US" sz="2100" b="1" u="sng" dirty="0">
                <a:solidFill>
                  <a:srgbClr val="FF0000"/>
                </a:solidFill>
              </a:rPr>
              <a:t>The Simple Solution Guide To</a:t>
            </a:r>
            <a:r>
              <a:rPr lang="en-US" sz="2100" u="sng" dirty="0">
                <a:solidFill>
                  <a:srgbClr val="FF0000"/>
                </a:solidFill>
              </a:rPr>
              <a:t> Internal Marketing</a:t>
            </a:r>
            <a:r>
              <a:rPr lang="en-US" sz="2100" dirty="0"/>
              <a:t>- </a:t>
            </a:r>
            <a:r>
              <a:rPr lang="en-US" sz="1800" dirty="0"/>
              <a:t>We threw in a little external marketing as well : ) But in most markets today it takes a little more elbow grease and a lot less money expenditure to produce the solid growing practice. Find out what is working today to produce multimillion dollar practices in an ever more complex practice environment! </a:t>
            </a:r>
            <a:r>
              <a:rPr lang="en-US" sz="2100" dirty="0"/>
              <a:t/>
            </a:r>
            <a:br>
              <a:rPr lang="en-US" sz="2100" dirty="0"/>
            </a:br>
            <a:endParaRPr lang="en-US" sz="2100" dirty="0"/>
          </a:p>
        </p:txBody>
      </p:sp>
    </p:spTree>
    <p:extLst>
      <p:ext uri="{BB962C8B-B14F-4D97-AF65-F5344CB8AC3E}">
        <p14:creationId xmlns:p14="http://schemas.microsoft.com/office/powerpoint/2010/main" val="20913357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752BB3-4C74-8F41-A1A4-839FDAE65B2A}"/>
              </a:ext>
            </a:extLst>
          </p:cNvPr>
          <p:cNvSpPr>
            <a:spLocks noGrp="1"/>
          </p:cNvSpPr>
          <p:nvPr>
            <p:ph idx="1"/>
          </p:nvPr>
        </p:nvSpPr>
        <p:spPr>
          <a:xfrm>
            <a:off x="318407" y="419100"/>
            <a:ext cx="8499021" cy="6159499"/>
          </a:xfrm>
        </p:spPr>
        <p:txBody>
          <a:bodyPr>
            <a:normAutofit fontScale="92500" lnSpcReduction="20000"/>
          </a:bodyPr>
          <a:lstStyle/>
          <a:p>
            <a:pPr marL="0" indent="0">
              <a:buNone/>
            </a:pPr>
            <a:r>
              <a:rPr lang="en-US" sz="2400" b="1" dirty="0"/>
              <a:t>Pay in full </a:t>
            </a:r>
            <a:r>
              <a:rPr lang="en-US" sz="2400" b="1"/>
              <a:t>options:</a:t>
            </a:r>
            <a:endParaRPr lang="en-US" sz="2400" dirty="0"/>
          </a:p>
          <a:p>
            <a:pPr marL="0" indent="0">
              <a:buNone/>
            </a:pPr>
            <a:r>
              <a:rPr lang="en-US" sz="2400" dirty="0"/>
              <a:t>___ Yes, I want to order the entire set of 12 simple solution guides for just </a:t>
            </a:r>
            <a:r>
              <a:rPr lang="en-US" sz="2400" b="1" dirty="0"/>
              <a:t>$739</a:t>
            </a:r>
            <a:r>
              <a:rPr lang="en-US" sz="2400" dirty="0"/>
              <a:t> a </a:t>
            </a:r>
            <a:r>
              <a:rPr lang="en-US" sz="2400" i="1" dirty="0"/>
              <a:t>savings of $1169</a:t>
            </a:r>
            <a:endParaRPr lang="en-US" sz="2400" dirty="0"/>
          </a:p>
          <a:p>
            <a:pPr marL="0" indent="0">
              <a:buNone/>
            </a:pPr>
            <a:r>
              <a:rPr lang="en-US" sz="2400" dirty="0"/>
              <a:t>___ For the moment, I just want to buy the ‘eight-pack’, for practice Fun &amp; Efficiency, for a total price of </a:t>
            </a:r>
            <a:r>
              <a:rPr lang="en-US" sz="2400" b="1" dirty="0"/>
              <a:t>$497</a:t>
            </a:r>
            <a:r>
              <a:rPr lang="en-US" sz="2400" dirty="0"/>
              <a:t> a </a:t>
            </a:r>
            <a:r>
              <a:rPr lang="en-US" sz="2400" i="1" dirty="0"/>
              <a:t>$775 savings!</a:t>
            </a:r>
            <a:endParaRPr lang="en-US" sz="2400" dirty="0"/>
          </a:p>
          <a:p>
            <a:pPr marL="0" indent="0">
              <a:buNone/>
            </a:pPr>
            <a:r>
              <a:rPr lang="en-US" sz="2400" dirty="0"/>
              <a:t>__For now, I am interested in the ‘four-pack’, for massive Practice Growth, for just </a:t>
            </a:r>
            <a:r>
              <a:rPr lang="en-US" sz="2400" b="1" dirty="0"/>
              <a:t>$297</a:t>
            </a:r>
            <a:r>
              <a:rPr lang="en-US" sz="2400" dirty="0"/>
              <a:t> a </a:t>
            </a:r>
            <a:r>
              <a:rPr lang="en-US" sz="2400" i="1" dirty="0"/>
              <a:t>$339 savings!</a:t>
            </a:r>
            <a:endParaRPr lang="en-US" sz="2400" dirty="0"/>
          </a:p>
          <a:p>
            <a:pPr marL="0" indent="0">
              <a:buNone/>
            </a:pPr>
            <a:r>
              <a:rPr lang="en-US" sz="2400" b="1" dirty="0"/>
              <a:t>Payment options:</a:t>
            </a:r>
            <a:endParaRPr lang="en-US" sz="2400" dirty="0"/>
          </a:p>
          <a:p>
            <a:pPr marL="0" indent="0">
              <a:buNone/>
            </a:pPr>
            <a:r>
              <a:rPr lang="en-US" sz="2400" dirty="0"/>
              <a:t>You know what? I would </a:t>
            </a:r>
            <a:r>
              <a:rPr lang="en-US" sz="2400" b="1" dirty="0"/>
              <a:t>rather make payments over 6 months, even though it cost a little more!</a:t>
            </a:r>
            <a:endParaRPr lang="en-US" sz="2400" dirty="0"/>
          </a:p>
          <a:p>
            <a:pPr marL="0" indent="0">
              <a:buNone/>
            </a:pPr>
            <a:r>
              <a:rPr lang="en-US" sz="2400" dirty="0"/>
              <a:t>___I would like the Fun &amp; Efficiency ‘eight-pack’ for </a:t>
            </a:r>
            <a:r>
              <a:rPr lang="en-US" sz="2400" b="1" dirty="0"/>
              <a:t>$93</a:t>
            </a:r>
            <a:r>
              <a:rPr lang="en-US" sz="2400" dirty="0"/>
              <a:t> per month for six months</a:t>
            </a:r>
          </a:p>
          <a:p>
            <a:pPr marL="0" indent="0">
              <a:buNone/>
            </a:pPr>
            <a:r>
              <a:rPr lang="en-US" sz="2400" dirty="0"/>
              <a:t>___I would like to the massive Practice Growth ‘four-pack’ for </a:t>
            </a:r>
            <a:r>
              <a:rPr lang="en-US" sz="2400" b="1" dirty="0"/>
              <a:t>$58</a:t>
            </a:r>
            <a:r>
              <a:rPr lang="en-US" sz="2400" dirty="0"/>
              <a:t> per month for six months</a:t>
            </a:r>
          </a:p>
          <a:p>
            <a:pPr marL="0" indent="0">
              <a:buNone/>
            </a:pPr>
            <a:r>
              <a:rPr lang="en-US" sz="2400" dirty="0"/>
              <a:t>___I am going for it! I want all 12 Guides for </a:t>
            </a:r>
            <a:r>
              <a:rPr lang="en-US" sz="2400" b="1" dirty="0"/>
              <a:t>$139</a:t>
            </a:r>
            <a:r>
              <a:rPr lang="en-US" sz="2400" dirty="0"/>
              <a:t> per month for six months</a:t>
            </a:r>
            <a:endParaRPr lang="en-US" sz="2400" i="1" dirty="0"/>
          </a:p>
          <a:p>
            <a:pPr marL="0" indent="0" algn="ctr">
              <a:buNone/>
            </a:pPr>
            <a:r>
              <a:rPr lang="en-US" sz="2400" b="1" i="1" dirty="0"/>
              <a:t>For more information or to order:</a:t>
            </a:r>
          </a:p>
          <a:p>
            <a:pPr marL="0" indent="0" algn="ctr">
              <a:buNone/>
            </a:pPr>
            <a:r>
              <a:rPr lang="en-US" sz="2400" b="1" i="1" dirty="0"/>
              <a:t>PH: 469-371-8804  or E: </a:t>
            </a:r>
            <a:r>
              <a:rPr lang="en-US" sz="2400" b="1" i="1" dirty="0">
                <a:solidFill>
                  <a:schemeClr val="accent1">
                    <a:lumMod val="75000"/>
                  </a:schemeClr>
                </a:solidFill>
              </a:rPr>
              <a:t>Ty.Talcott@gmail.com</a:t>
            </a:r>
          </a:p>
          <a:p>
            <a:pPr marL="0" indent="0">
              <a:buNone/>
            </a:pPr>
            <a:endParaRPr lang="en-US" sz="2400" dirty="0"/>
          </a:p>
        </p:txBody>
      </p:sp>
    </p:spTree>
    <p:extLst>
      <p:ext uri="{BB962C8B-B14F-4D97-AF65-F5344CB8AC3E}">
        <p14:creationId xmlns:p14="http://schemas.microsoft.com/office/powerpoint/2010/main" val="12153182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752BB3-4C74-8F41-A1A4-839FDAE65B2A}"/>
              </a:ext>
            </a:extLst>
          </p:cNvPr>
          <p:cNvSpPr>
            <a:spLocks noGrp="1"/>
          </p:cNvSpPr>
          <p:nvPr>
            <p:ph idx="1"/>
          </p:nvPr>
        </p:nvSpPr>
        <p:spPr>
          <a:xfrm>
            <a:off x="628650" y="1555297"/>
            <a:ext cx="7886700" cy="3934676"/>
          </a:xfrm>
        </p:spPr>
        <p:txBody>
          <a:bodyPr>
            <a:normAutofit/>
          </a:bodyPr>
          <a:lstStyle/>
          <a:p>
            <a:r>
              <a:rPr lang="en-US" sz="2400" dirty="0"/>
              <a:t>Phone &amp; Email consulting available as an add-on to the Guide purchase. Work through at your own pace with hands-on help from Ces Soyring. Please contact us for information about pricing if you are interested in this option.</a:t>
            </a:r>
          </a:p>
          <a:p>
            <a:endParaRPr lang="en-US" sz="2400" dirty="0"/>
          </a:p>
          <a:p>
            <a:pPr marL="0" indent="0" algn="ctr">
              <a:buNone/>
            </a:pPr>
            <a:r>
              <a:rPr lang="en-US" sz="2400" b="1" dirty="0"/>
              <a:t>PH:</a:t>
            </a:r>
            <a:r>
              <a:rPr lang="en-US" sz="2400" dirty="0"/>
              <a:t> 469-371-8804</a:t>
            </a:r>
          </a:p>
          <a:p>
            <a:pPr marL="0" indent="0" algn="ctr">
              <a:buNone/>
            </a:pPr>
            <a:r>
              <a:rPr lang="en-US" sz="2400" b="1" dirty="0">
                <a:solidFill>
                  <a:schemeClr val="accent1">
                    <a:lumMod val="75000"/>
                  </a:schemeClr>
                </a:solidFill>
              </a:rPr>
              <a:t>Ty.Talcott@gmail.com</a:t>
            </a:r>
          </a:p>
        </p:txBody>
      </p:sp>
    </p:spTree>
    <p:extLst>
      <p:ext uri="{BB962C8B-B14F-4D97-AF65-F5344CB8AC3E}">
        <p14:creationId xmlns:p14="http://schemas.microsoft.com/office/powerpoint/2010/main" val="330394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1 </a:t>
            </a:r>
            <a:r>
              <a:rPr lang="mr-IN" dirty="0"/>
              <a:t>–</a:t>
            </a:r>
            <a:r>
              <a:rPr lang="en-US" dirty="0"/>
              <a:t> 2 - 3</a:t>
            </a:r>
          </a:p>
        </p:txBody>
      </p:sp>
    </p:spTree>
    <p:extLst>
      <p:ext uri="{BB962C8B-B14F-4D97-AF65-F5344CB8AC3E}">
        <p14:creationId xmlns:p14="http://schemas.microsoft.com/office/powerpoint/2010/main" val="152097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Cyber-security / Ransom Ware</a:t>
            </a:r>
          </a:p>
        </p:txBody>
      </p:sp>
    </p:spTree>
    <p:extLst>
      <p:ext uri="{BB962C8B-B14F-4D97-AF65-F5344CB8AC3E}">
        <p14:creationId xmlns:p14="http://schemas.microsoft.com/office/powerpoint/2010/main" val="3176920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018091-2243-544A-BB4A-6ADB414F1FAB}"/>
              </a:ext>
            </a:extLst>
          </p:cNvPr>
          <p:cNvSpPr>
            <a:spLocks noGrp="1"/>
          </p:cNvSpPr>
          <p:nvPr>
            <p:ph idx="1"/>
          </p:nvPr>
        </p:nvSpPr>
        <p:spPr>
          <a:xfrm>
            <a:off x="457200" y="185352"/>
            <a:ext cx="8229600" cy="6512010"/>
          </a:xfrm>
        </p:spPr>
        <p:txBody>
          <a:bodyPr/>
          <a:lstStyle/>
          <a:p>
            <a:pPr algn="ctr"/>
            <a:r>
              <a:rPr lang="en-US" dirty="0" err="1">
                <a:solidFill>
                  <a:srgbClr val="FF0000"/>
                </a:solidFill>
              </a:rPr>
              <a:t>Ledet</a:t>
            </a:r>
            <a:r>
              <a:rPr lang="en-US" dirty="0">
                <a:solidFill>
                  <a:srgbClr val="FF0000"/>
                </a:solidFill>
              </a:rPr>
              <a:t> Video</a:t>
            </a:r>
          </a:p>
        </p:txBody>
      </p:sp>
    </p:spTree>
    <p:extLst>
      <p:ext uri="{BB962C8B-B14F-4D97-AF65-F5344CB8AC3E}">
        <p14:creationId xmlns:p14="http://schemas.microsoft.com/office/powerpoint/2010/main" val="152728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Breaches type 7_2017.png"/>
          <p:cNvPicPr>
            <a:picLocks noGrp="1" noChangeAspect="1"/>
          </p:cNvPicPr>
          <p:nvPr>
            <p:ph idx="1"/>
          </p:nvPr>
        </p:nvPicPr>
        <p:blipFill>
          <a:blip r:embed="rId2">
            <a:extLst>
              <a:ext uri="{28A0092B-C50C-407E-A947-70E740481C1C}">
                <a14:useLocalDpi xmlns:a14="http://schemas.microsoft.com/office/drawing/2010/main" val="0"/>
              </a:ext>
            </a:extLst>
          </a:blip>
          <a:srcRect l="4973" r="4973"/>
          <a:stretch>
            <a:fillRect/>
          </a:stretch>
        </p:blipFill>
        <p:spPr>
          <a:xfrm>
            <a:off x="246063" y="444358"/>
            <a:ext cx="8705850" cy="6146393"/>
          </a:xfrm>
        </p:spPr>
      </p:pic>
    </p:spTree>
    <p:extLst>
      <p:ext uri="{BB962C8B-B14F-4D97-AF65-F5344CB8AC3E}">
        <p14:creationId xmlns:p14="http://schemas.microsoft.com/office/powerpoint/2010/main" val="3603578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9928"/>
            <a:ext cx="8229600" cy="4446235"/>
          </a:xfrm>
        </p:spPr>
        <p:txBody>
          <a:bodyPr>
            <a:normAutofit/>
          </a:bodyPr>
          <a:lstStyle/>
          <a:p>
            <a:pPr marL="0" indent="0" algn="ctr">
              <a:buNone/>
            </a:pPr>
            <a:r>
              <a:rPr lang="en-US" sz="3600" dirty="0"/>
              <a:t>So, what do they do with the information?</a:t>
            </a:r>
            <a:br>
              <a:rPr lang="en-US" sz="3600" dirty="0"/>
            </a:br>
            <a:r>
              <a:rPr lang="en-US" sz="3600" dirty="0"/>
              <a:t>ID theft, ins. cards, devices..</a:t>
            </a:r>
            <a:br>
              <a:rPr lang="en-US" sz="3600" dirty="0"/>
            </a:br>
            <a:r>
              <a:rPr lang="en-US" sz="3600" dirty="0"/>
              <a:t>Tax returns</a:t>
            </a:r>
            <a:br>
              <a:rPr lang="en-US" sz="3600" dirty="0"/>
            </a:br>
            <a:r>
              <a:rPr lang="en-US" sz="3600" dirty="0"/>
              <a:t>So, what did the government do about physician office compliance? </a:t>
            </a:r>
          </a:p>
        </p:txBody>
      </p:sp>
    </p:spTree>
    <p:extLst>
      <p:ext uri="{BB962C8B-B14F-4D97-AF65-F5344CB8AC3E}">
        <p14:creationId xmlns:p14="http://schemas.microsoft.com/office/powerpoint/2010/main" val="80482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2885"/>
            <a:ext cx="8229600" cy="5163277"/>
          </a:xfrm>
        </p:spPr>
        <p:txBody>
          <a:bodyPr>
            <a:normAutofit/>
          </a:bodyPr>
          <a:lstStyle/>
          <a:p>
            <a:pPr marL="0" indent="0" algn="ctr">
              <a:buNone/>
            </a:pPr>
            <a:r>
              <a:rPr lang="en-US" dirty="0"/>
              <a:t>Direct from HIPAA conference</a:t>
            </a:r>
            <a:br>
              <a:rPr lang="en-US" dirty="0"/>
            </a:br>
            <a:r>
              <a:rPr lang="en-US" dirty="0"/>
              <a:t>Washington DC - Sept. 2017</a:t>
            </a:r>
            <a:br>
              <a:rPr lang="en-US" dirty="0"/>
            </a:br>
            <a:r>
              <a:rPr lang="en-US" dirty="0"/>
              <a:t>* Virtually every Doctor hit with</a:t>
            </a:r>
            <a:br>
              <a:rPr lang="en-US" dirty="0"/>
            </a:br>
            <a:r>
              <a:rPr lang="en-US" dirty="0"/>
              <a:t>an attack/breach says the same thing,</a:t>
            </a:r>
            <a:br>
              <a:rPr lang="en-US" dirty="0"/>
            </a:br>
            <a:r>
              <a:rPr lang="en-US" i="1" dirty="0"/>
              <a:t>“I thought it would never happen to me!!"</a:t>
            </a:r>
            <a:br>
              <a:rPr lang="en-US" i="1" dirty="0"/>
            </a:br>
            <a:endParaRPr lang="en-US" i="1" dirty="0"/>
          </a:p>
          <a:p>
            <a:pPr marL="0" indent="0" algn="ctr">
              <a:buNone/>
            </a:pPr>
            <a:r>
              <a:rPr lang="en-US" dirty="0"/>
              <a:t>* 2017 HIPAA complaints that must be</a:t>
            </a:r>
            <a:br>
              <a:rPr lang="en-US" dirty="0"/>
            </a:br>
            <a:r>
              <a:rPr lang="en-US" dirty="0"/>
              <a:t>investigated by OCR, will easily top 20K </a:t>
            </a:r>
            <a:br>
              <a:rPr lang="en-US" dirty="0"/>
            </a:br>
            <a:r>
              <a:rPr lang="en-US" dirty="0"/>
              <a:t>in 2017 up </a:t>
            </a:r>
            <a:r>
              <a:rPr lang="en-US" b="1" dirty="0"/>
              <a:t>300%</a:t>
            </a:r>
            <a:r>
              <a:rPr lang="en-US" dirty="0"/>
              <a:t> since 2011!!! </a:t>
            </a:r>
          </a:p>
        </p:txBody>
      </p:sp>
    </p:spTree>
    <p:extLst>
      <p:ext uri="{BB962C8B-B14F-4D97-AF65-F5344CB8AC3E}">
        <p14:creationId xmlns:p14="http://schemas.microsoft.com/office/powerpoint/2010/main" val="2431340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00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823" b="6182"/>
          <a:stretch/>
        </p:blipFill>
        <p:spPr>
          <a:xfrm>
            <a:off x="457200" y="206375"/>
            <a:ext cx="8229600" cy="6651625"/>
          </a:xfrm>
        </p:spPr>
      </p:pic>
    </p:spTree>
    <p:extLst>
      <p:ext uri="{BB962C8B-B14F-4D97-AF65-F5344CB8AC3E}">
        <p14:creationId xmlns:p14="http://schemas.microsoft.com/office/powerpoint/2010/main" val="324360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8472"/>
            <a:ext cx="8229600" cy="4027691"/>
          </a:xfrm>
        </p:spPr>
        <p:txBody>
          <a:bodyPr>
            <a:normAutofit/>
          </a:bodyPr>
          <a:lstStyle/>
          <a:p>
            <a:pPr marL="0" indent="0" algn="ctr">
              <a:buNone/>
            </a:pPr>
            <a:r>
              <a:rPr lang="en-US" dirty="0"/>
              <a:t>Huge breaches:</a:t>
            </a:r>
          </a:p>
          <a:p>
            <a:pPr marL="0" indent="0" algn="ctr">
              <a:buNone/>
            </a:pPr>
            <a:r>
              <a:rPr lang="en-US" dirty="0"/>
              <a:t>Target and pharmacies</a:t>
            </a:r>
          </a:p>
          <a:p>
            <a:pPr marL="0" indent="0" algn="ctr">
              <a:buNone/>
            </a:pPr>
            <a:r>
              <a:rPr lang="en-US" dirty="0"/>
              <a:t>Anthem Insurance = 80 million breached</a:t>
            </a:r>
          </a:p>
          <a:p>
            <a:pPr marL="0" indent="0" algn="ctr">
              <a:buNone/>
            </a:pPr>
            <a:r>
              <a:rPr lang="en-US" dirty="0"/>
              <a:t>Blue Cross Perma Blue = 11,000,000 breached</a:t>
            </a:r>
          </a:p>
          <a:p>
            <a:pPr marL="0" indent="0" algn="ctr">
              <a:buNone/>
            </a:pPr>
            <a:r>
              <a:rPr lang="en-US" dirty="0"/>
              <a:t>Now Largest HIPAA fine = 115</a:t>
            </a:r>
          </a:p>
        </p:txBody>
      </p:sp>
    </p:spTree>
    <p:extLst>
      <p:ext uri="{BB962C8B-B14F-4D97-AF65-F5344CB8AC3E}">
        <p14:creationId xmlns:p14="http://schemas.microsoft.com/office/powerpoint/2010/main" val="3804090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76488265-7FDC-2446-8427-D58710BADB13}"/>
              </a:ext>
            </a:extLst>
          </p:cNvPr>
          <p:cNvPicPr>
            <a:picLocks noGrp="1" noChangeAspect="1"/>
          </p:cNvPicPr>
          <p:nvPr>
            <p:ph idx="1"/>
          </p:nvPr>
        </p:nvPicPr>
        <p:blipFill>
          <a:blip r:embed="rId2"/>
          <a:stretch>
            <a:fillRect/>
          </a:stretch>
        </p:blipFill>
        <p:spPr>
          <a:xfrm>
            <a:off x="967859" y="-481914"/>
            <a:ext cx="6878682" cy="8278171"/>
          </a:xfrm>
        </p:spPr>
      </p:pic>
    </p:spTree>
    <p:extLst>
      <p:ext uri="{BB962C8B-B14F-4D97-AF65-F5344CB8AC3E}">
        <p14:creationId xmlns:p14="http://schemas.microsoft.com/office/powerpoint/2010/main" val="152346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0065"/>
            <a:ext cx="8229600" cy="6437869"/>
          </a:xfrm>
        </p:spPr>
        <p:txBody>
          <a:bodyPr/>
          <a:lstStyle/>
          <a:p>
            <a:pPr algn="ctr"/>
            <a:r>
              <a:rPr lang="en-US" dirty="0" err="1">
                <a:solidFill>
                  <a:srgbClr val="FF0000"/>
                </a:solidFill>
              </a:rPr>
              <a:t>Foxworth</a:t>
            </a:r>
            <a:r>
              <a:rPr lang="en-US" dirty="0">
                <a:solidFill>
                  <a:srgbClr val="FF0000"/>
                </a:solidFill>
              </a:rPr>
              <a:t> Video</a:t>
            </a:r>
          </a:p>
        </p:txBody>
      </p:sp>
    </p:spTree>
    <p:extLst>
      <p:ext uri="{BB962C8B-B14F-4D97-AF65-F5344CB8AC3E}">
        <p14:creationId xmlns:p14="http://schemas.microsoft.com/office/powerpoint/2010/main" val="3948152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19730"/>
            <a:ext cx="8229600" cy="3406434"/>
          </a:xfrm>
        </p:spPr>
        <p:txBody>
          <a:bodyPr>
            <a:normAutofit/>
          </a:bodyPr>
          <a:lstStyle/>
          <a:p>
            <a:pPr marL="0" indent="0" algn="ctr">
              <a:buNone/>
            </a:pPr>
            <a:r>
              <a:rPr lang="en-US" dirty="0"/>
              <a:t>Here are some chilling quotes</a:t>
            </a:r>
            <a:r>
              <a:rPr lang="en-US" sz="3600" dirty="0"/>
              <a:t/>
            </a:r>
            <a:br>
              <a:rPr lang="en-US" sz="3600" dirty="0"/>
            </a:br>
            <a:r>
              <a:rPr lang="en-US" dirty="0"/>
              <a:t>taken from the official report.</a:t>
            </a:r>
            <a:r>
              <a:rPr lang="en-US" sz="3600" dirty="0"/>
              <a:t/>
            </a:r>
            <a:br>
              <a:rPr lang="en-US" sz="3600" dirty="0"/>
            </a:br>
            <a:endParaRPr lang="en-US" sz="3600" dirty="0"/>
          </a:p>
        </p:txBody>
      </p:sp>
    </p:spTree>
    <p:extLst>
      <p:ext uri="{BB962C8B-B14F-4D97-AF65-F5344CB8AC3E}">
        <p14:creationId xmlns:p14="http://schemas.microsoft.com/office/powerpoint/2010/main" val="2153395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3957"/>
            <a:ext cx="8229600" cy="4742207"/>
          </a:xfrm>
        </p:spPr>
        <p:txBody>
          <a:bodyPr>
            <a:normAutofit/>
          </a:bodyPr>
          <a:lstStyle/>
          <a:p>
            <a:pPr marL="0" indent="0" algn="ctr">
              <a:buNone/>
            </a:pPr>
            <a:r>
              <a:rPr lang="en-US" dirty="0"/>
              <a:t>"This portfolio presents an overview </a:t>
            </a:r>
            <a:r>
              <a:rPr lang="en-US" sz="3600" dirty="0"/>
              <a:t/>
            </a:r>
            <a:br>
              <a:rPr lang="en-US" sz="3600" dirty="0"/>
            </a:br>
            <a:r>
              <a:rPr lang="en-US" dirty="0"/>
              <a:t>of program vulnerabilities related to </a:t>
            </a:r>
            <a:r>
              <a:rPr lang="en-US" sz="3600" dirty="0"/>
              <a:t/>
            </a:r>
            <a:br>
              <a:rPr lang="en-US" sz="3600" dirty="0"/>
            </a:br>
            <a:r>
              <a:rPr lang="en-US" dirty="0"/>
              <a:t>chiropractic services in the Medicare program. </a:t>
            </a:r>
            <a:r>
              <a:rPr lang="en-US" sz="3600" dirty="0"/>
              <a:t/>
            </a:r>
            <a:br>
              <a:rPr lang="en-US" sz="3600" dirty="0"/>
            </a:br>
            <a:r>
              <a:rPr lang="en-US" sz="3600" dirty="0"/>
              <a:t/>
            </a:r>
            <a:br>
              <a:rPr lang="en-US" sz="3600" dirty="0"/>
            </a:br>
            <a:r>
              <a:rPr lang="en-US" dirty="0"/>
              <a:t> In addition, this portfolio offers recommendations</a:t>
            </a:r>
            <a:r>
              <a:rPr lang="en-US" sz="3600" dirty="0"/>
              <a:t/>
            </a:r>
            <a:br>
              <a:rPr lang="en-US" sz="3600" dirty="0"/>
            </a:br>
            <a:r>
              <a:rPr lang="en-US" dirty="0"/>
              <a:t>to help Medicare prevent fraud, waste, </a:t>
            </a:r>
            <a:r>
              <a:rPr lang="en-US" sz="3600" dirty="0"/>
              <a:t/>
            </a:r>
            <a:br>
              <a:rPr lang="en-US" sz="3600" dirty="0"/>
            </a:br>
            <a:r>
              <a:rPr lang="en-US" dirty="0"/>
              <a:t>and abuse related to those services. </a:t>
            </a:r>
            <a:endParaRPr lang="en-US" sz="3600" dirty="0"/>
          </a:p>
        </p:txBody>
      </p:sp>
    </p:spTree>
    <p:extLst>
      <p:ext uri="{BB962C8B-B14F-4D97-AF65-F5344CB8AC3E}">
        <p14:creationId xmlns:p14="http://schemas.microsoft.com/office/powerpoint/2010/main" val="1917532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1341"/>
            <a:ext cx="8229600" cy="5795318"/>
          </a:xfrm>
        </p:spPr>
        <p:txBody>
          <a:bodyPr>
            <a:normAutofit fontScale="92500" lnSpcReduction="10000"/>
          </a:bodyPr>
          <a:lstStyle/>
          <a:p>
            <a:pPr marL="0" indent="0" algn="ctr">
              <a:buNone/>
            </a:pPr>
            <a:r>
              <a:rPr lang="en-US" dirty="0"/>
              <a:t>The Centers for Medicare &amp; Medicaid Services' (CMS's) </a:t>
            </a:r>
            <a:r>
              <a:rPr lang="en-US" sz="3600" dirty="0"/>
              <a:t/>
            </a:r>
            <a:br>
              <a:rPr lang="en-US" sz="3600" dirty="0"/>
            </a:br>
            <a:r>
              <a:rPr lang="en-US" dirty="0"/>
              <a:t>Comprehensive Error Rate Testing program,</a:t>
            </a:r>
            <a:r>
              <a:rPr lang="en-US" sz="3600" dirty="0"/>
              <a:t/>
            </a:r>
            <a:br>
              <a:rPr lang="en-US" sz="3600" dirty="0"/>
            </a:br>
            <a:r>
              <a:rPr lang="en-US" dirty="0"/>
              <a:t>...identified chiropractic services as having </a:t>
            </a:r>
            <a:r>
              <a:rPr lang="en-US" sz="3600" dirty="0"/>
              <a:t/>
            </a:r>
            <a:br>
              <a:rPr lang="en-US" sz="3600" dirty="0"/>
            </a:br>
            <a:r>
              <a:rPr lang="en-US" dirty="0"/>
              <a:t>the highest improper payment rates among Medicare [providers]...</a:t>
            </a:r>
            <a:r>
              <a:rPr lang="en-US" sz="3600" dirty="0"/>
              <a:t/>
            </a:r>
            <a:br>
              <a:rPr lang="en-US" sz="3600" dirty="0"/>
            </a:br>
            <a:r>
              <a:rPr lang="en-US" sz="3600" dirty="0"/>
              <a:t/>
            </a:r>
            <a:br>
              <a:rPr lang="en-US" sz="3600" dirty="0"/>
            </a:br>
            <a:r>
              <a:rPr lang="en-US" dirty="0"/>
              <a:t>*  The improper payment rate ranged from </a:t>
            </a:r>
          </a:p>
          <a:p>
            <a:pPr marL="0" indent="0" algn="ctr">
              <a:buNone/>
            </a:pPr>
            <a:r>
              <a:rPr lang="en-US" dirty="0"/>
              <a:t>43.9 percent </a:t>
            </a:r>
            <a:r>
              <a:rPr lang="en-US" sz="3600" dirty="0"/>
              <a:t/>
            </a:r>
            <a:br>
              <a:rPr lang="en-US" sz="3600" dirty="0"/>
            </a:br>
            <a:r>
              <a:rPr lang="en-US" dirty="0"/>
              <a:t>to 54.1 percent, and </a:t>
            </a:r>
            <a:r>
              <a:rPr lang="en-US" sz="3600" dirty="0"/>
              <a:t/>
            </a:r>
            <a:br>
              <a:rPr lang="en-US" sz="3600" dirty="0"/>
            </a:br>
            <a:r>
              <a:rPr lang="en-US" dirty="0"/>
              <a:t>overpayments per year ranged from </a:t>
            </a:r>
          </a:p>
          <a:p>
            <a:pPr marL="0" indent="0" algn="ctr">
              <a:buNone/>
            </a:pPr>
            <a:r>
              <a:rPr lang="en-US" dirty="0"/>
              <a:t>$257 million to $304 million. </a:t>
            </a:r>
            <a:endParaRPr lang="en-US" sz="3600" dirty="0"/>
          </a:p>
        </p:txBody>
      </p:sp>
    </p:spTree>
    <p:extLst>
      <p:ext uri="{BB962C8B-B14F-4D97-AF65-F5344CB8AC3E}">
        <p14:creationId xmlns:p14="http://schemas.microsoft.com/office/powerpoint/2010/main" val="991630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0704"/>
            <a:ext cx="8229600" cy="5755460"/>
          </a:xfrm>
        </p:spPr>
        <p:txBody>
          <a:bodyPr>
            <a:normAutofit lnSpcReduction="10000"/>
          </a:bodyPr>
          <a:lstStyle/>
          <a:p>
            <a:pPr marL="0" indent="0" algn="ctr">
              <a:buNone/>
            </a:pPr>
            <a:r>
              <a:rPr lang="en-US" dirty="0"/>
              <a:t>CMS has not implemented .. all of our </a:t>
            </a:r>
            <a:r>
              <a:rPr lang="en-US" sz="3600" dirty="0"/>
              <a:t/>
            </a:r>
            <a:br>
              <a:rPr lang="en-US" sz="3600" dirty="0"/>
            </a:br>
            <a:r>
              <a:rPr lang="en-US" dirty="0"/>
              <a:t>recommendations, and controls over chiropractic</a:t>
            </a:r>
            <a:r>
              <a:rPr lang="en-US" sz="3600" dirty="0"/>
              <a:t/>
            </a:r>
            <a:br>
              <a:rPr lang="en-US" sz="3600" dirty="0"/>
            </a:br>
            <a:r>
              <a:rPr lang="en-US" dirty="0"/>
              <a:t>services remain inadequate to prevent fraud..</a:t>
            </a:r>
            <a:r>
              <a:rPr lang="en-US" sz="3600" dirty="0"/>
              <a:t/>
            </a:r>
            <a:br>
              <a:rPr lang="en-US" sz="3600" dirty="0"/>
            </a:br>
            <a:r>
              <a:rPr lang="en-US" sz="3600" dirty="0"/>
              <a:t/>
            </a:r>
            <a:br>
              <a:rPr lang="en-US" sz="3600" dirty="0"/>
            </a:br>
            <a:r>
              <a:rPr lang="en-US" dirty="0"/>
              <a:t>This.. illustrates the need for better controls</a:t>
            </a:r>
            <a:r>
              <a:rPr lang="en-US" sz="3600" dirty="0"/>
              <a:t/>
            </a:r>
            <a:br>
              <a:rPr lang="en-US" sz="3600" dirty="0"/>
            </a:br>
            <a:r>
              <a:rPr lang="en-US" dirty="0"/>
              <a:t>.. to prevent beneficiaries from paying millions</a:t>
            </a:r>
            <a:r>
              <a:rPr lang="en-US" sz="3600" dirty="0"/>
              <a:t/>
            </a:r>
            <a:br>
              <a:rPr lang="en-US" sz="3600" dirty="0"/>
            </a:br>
            <a:r>
              <a:rPr lang="en-US" dirty="0"/>
              <a:t>of dollars in coinsurance for chiropractic </a:t>
            </a:r>
            <a:r>
              <a:rPr lang="en-US" sz="3600" dirty="0"/>
              <a:t/>
            </a:r>
            <a:br>
              <a:rPr lang="en-US" sz="3600" dirty="0"/>
            </a:br>
            <a:r>
              <a:rPr lang="en-US" dirty="0"/>
              <a:t>services that are not reasonable or necessary... </a:t>
            </a:r>
            <a:r>
              <a:rPr lang="en-US" sz="3600" dirty="0"/>
              <a:t/>
            </a:r>
            <a:br>
              <a:rPr lang="en-US" sz="3600" dirty="0"/>
            </a:br>
            <a:r>
              <a:rPr lang="en-US" dirty="0"/>
              <a:t>chiropractic services that are not reasonable </a:t>
            </a:r>
            <a:r>
              <a:rPr lang="en-US" sz="3600" dirty="0"/>
              <a:t/>
            </a:r>
            <a:br>
              <a:rPr lang="en-US" sz="3600" dirty="0"/>
            </a:br>
            <a:r>
              <a:rPr lang="en-US" dirty="0"/>
              <a:t>or necessary can potentially harm Medicare beneficiaries</a:t>
            </a:r>
            <a:endParaRPr lang="en-US" sz="3600" dirty="0"/>
          </a:p>
        </p:txBody>
      </p:sp>
    </p:spTree>
    <p:extLst>
      <p:ext uri="{BB962C8B-B14F-4D97-AF65-F5344CB8AC3E}">
        <p14:creationId xmlns:p14="http://schemas.microsoft.com/office/powerpoint/2010/main" val="3229354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351"/>
            <a:ext cx="8229600" cy="6573795"/>
          </a:xfrm>
        </p:spPr>
        <p:txBody>
          <a:bodyPr>
            <a:normAutofit fontScale="77500" lnSpcReduction="20000"/>
          </a:bodyPr>
          <a:lstStyle/>
          <a:p>
            <a:pPr marL="0" indent="0" algn="ctr">
              <a:buNone/>
            </a:pPr>
            <a:r>
              <a:rPr lang="en-US" dirty="0"/>
              <a:t> </a:t>
            </a:r>
            <a:r>
              <a:rPr lang="en-US" sz="3800" dirty="0"/>
              <a:t>Action Needed:</a:t>
            </a:r>
            <a:br>
              <a:rPr lang="en-US" sz="3800" dirty="0"/>
            </a:br>
            <a:r>
              <a:rPr lang="en-US" sz="3800" dirty="0"/>
              <a:t>educate beneficiaries on the</a:t>
            </a:r>
            <a:br>
              <a:rPr lang="en-US" sz="3800" dirty="0"/>
            </a:br>
            <a:r>
              <a:rPr lang="en-US" sz="3800" dirty="0"/>
              <a:t>types of chiropractic services</a:t>
            </a:r>
            <a:br>
              <a:rPr lang="en-US" sz="3800" dirty="0"/>
            </a:br>
            <a:r>
              <a:rPr lang="en-US" sz="3800" dirty="0"/>
              <a:t>covered by Medicare, inform them</a:t>
            </a:r>
            <a:br>
              <a:rPr lang="en-US" sz="3800" dirty="0"/>
            </a:br>
            <a:r>
              <a:rPr lang="en-US" sz="3800" dirty="0"/>
              <a:t>that massage and acupuncture services</a:t>
            </a:r>
            <a:br>
              <a:rPr lang="en-US" sz="3800" dirty="0"/>
            </a:br>
            <a:r>
              <a:rPr lang="en-US" sz="3800" dirty="0"/>
              <a:t>are not covered ., and encourage them</a:t>
            </a:r>
            <a:br>
              <a:rPr lang="en-US" sz="3800" dirty="0"/>
            </a:br>
            <a:r>
              <a:rPr lang="en-US" sz="3800" dirty="0"/>
              <a:t>to report to CMS chiropractors who</a:t>
            </a:r>
            <a:br>
              <a:rPr lang="en-US" sz="3800" dirty="0"/>
            </a:br>
            <a:r>
              <a:rPr lang="en-US" sz="3800" dirty="0"/>
              <a:t>are providing non-Medicare-covered services; </a:t>
            </a:r>
            <a:br>
              <a:rPr lang="en-US" sz="3800" dirty="0"/>
            </a:br>
            <a:r>
              <a:rPr lang="en-US" sz="3800" dirty="0"/>
              <a:t/>
            </a:r>
            <a:br>
              <a:rPr lang="en-US" sz="3800" dirty="0"/>
            </a:br>
            <a:r>
              <a:rPr lang="en-US" sz="3800" dirty="0"/>
              <a:t>* Chiropractors should be forced to</a:t>
            </a:r>
            <a:br>
              <a:rPr lang="en-US" sz="3800" dirty="0"/>
            </a:br>
            <a:r>
              <a:rPr lang="en-US" sz="3800" dirty="0"/>
              <a:t>refund amounts overpaid by Medicare;</a:t>
            </a:r>
            <a:br>
              <a:rPr lang="en-US" sz="3800" dirty="0"/>
            </a:br>
            <a:r>
              <a:rPr lang="en-US" sz="3800" dirty="0"/>
              <a:t/>
            </a:r>
            <a:br>
              <a:rPr lang="en-US" sz="3800" dirty="0"/>
            </a:br>
            <a:r>
              <a:rPr lang="en-US" sz="3800" dirty="0"/>
              <a:t>* Establish a threshold for the number </a:t>
            </a:r>
            <a:br>
              <a:rPr lang="en-US" sz="3800" dirty="0"/>
            </a:br>
            <a:r>
              <a:rPr lang="en-US" sz="3800" dirty="0"/>
              <a:t>of chiropractic services paid .</a:t>
            </a:r>
            <a:br>
              <a:rPr lang="en-US" sz="3800" dirty="0"/>
            </a:br>
            <a:r>
              <a:rPr lang="en-US" sz="3800" dirty="0"/>
              <a:t/>
            </a:r>
            <a:br>
              <a:rPr lang="en-US" sz="3800" dirty="0"/>
            </a:br>
            <a:r>
              <a:rPr lang="en-US" sz="3800" dirty="0"/>
              <a:t>* Establish a more reliable control </a:t>
            </a:r>
            <a:br>
              <a:rPr lang="en-US" sz="3800" dirty="0"/>
            </a:br>
            <a:r>
              <a:rPr lang="en-US" sz="3800" dirty="0"/>
              <a:t>for identifying active treatment.</a:t>
            </a:r>
            <a:br>
              <a:rPr lang="en-US" sz="3800" dirty="0"/>
            </a:br>
            <a:r>
              <a:rPr lang="en-US" sz="3800" dirty="0"/>
              <a:t>(you need to be plugged into updates)</a:t>
            </a:r>
          </a:p>
        </p:txBody>
      </p:sp>
    </p:spTree>
    <p:extLst>
      <p:ext uri="{BB962C8B-B14F-4D97-AF65-F5344CB8AC3E}">
        <p14:creationId xmlns:p14="http://schemas.microsoft.com/office/powerpoint/2010/main" val="1336624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924"/>
            <a:ext cx="8229600" cy="6425514"/>
          </a:xfrm>
        </p:spPr>
        <p:txBody>
          <a:bodyPr>
            <a:normAutofit fontScale="92500" lnSpcReduction="10000"/>
          </a:bodyPr>
          <a:lstStyle/>
          <a:p>
            <a:pPr marL="0" indent="0" algn="ctr">
              <a:buNone/>
            </a:pPr>
            <a:r>
              <a:rPr lang="en-US" dirty="0"/>
              <a:t>Implement medical review for </a:t>
            </a:r>
            <a:r>
              <a:rPr lang="en-US" sz="3600" dirty="0"/>
              <a:t/>
            </a:r>
            <a:br>
              <a:rPr lang="en-US" sz="3600" dirty="0"/>
            </a:br>
            <a:r>
              <a:rPr lang="en-US" dirty="0"/>
              <a:t>preauthorizing certain chiropractic services.</a:t>
            </a:r>
            <a:r>
              <a:rPr lang="en-US" sz="3600" dirty="0"/>
              <a:t/>
            </a:r>
            <a:br>
              <a:rPr lang="en-US" sz="3600" dirty="0"/>
            </a:br>
            <a:r>
              <a:rPr lang="en-US" sz="3600" dirty="0"/>
              <a:t/>
            </a:r>
            <a:br>
              <a:rPr lang="en-US" sz="3600" dirty="0"/>
            </a:br>
            <a:r>
              <a:rPr lang="en-US" dirty="0"/>
              <a:t>. To provide CMS additional data, </a:t>
            </a:r>
            <a:r>
              <a:rPr lang="en-US" sz="3600" dirty="0"/>
              <a:t/>
            </a:r>
            <a:br>
              <a:rPr lang="en-US" sz="3600" dirty="0"/>
            </a:br>
            <a:r>
              <a:rPr lang="en-US" dirty="0"/>
              <a:t>we conducted our CY 2013 nation-wide review, </a:t>
            </a:r>
            <a:r>
              <a:rPr lang="en-US" sz="3600" dirty="0"/>
              <a:t/>
            </a:r>
            <a:br>
              <a:rPr lang="en-US" sz="3600" dirty="0"/>
            </a:br>
            <a:r>
              <a:rPr lang="en-US" dirty="0"/>
              <a:t>which found an 82 percent improper payment rate, </a:t>
            </a:r>
            <a:r>
              <a:rPr lang="en-US" sz="3600" dirty="0"/>
              <a:t/>
            </a:r>
            <a:br>
              <a:rPr lang="en-US" sz="3600" dirty="0"/>
            </a:br>
            <a:r>
              <a:rPr lang="en-US" dirty="0"/>
              <a:t>resulting in $358.8 million in overpayments..</a:t>
            </a:r>
            <a:r>
              <a:rPr lang="en-US" sz="3600" dirty="0"/>
              <a:t/>
            </a:r>
            <a:br>
              <a:rPr lang="en-US" sz="3600" dirty="0"/>
            </a:br>
            <a:r>
              <a:rPr lang="en-US" dirty="0"/>
              <a:t>Specifically, services in excess of 30 </a:t>
            </a:r>
            <a:r>
              <a:rPr lang="en-US" sz="3600" dirty="0"/>
              <a:t/>
            </a:r>
            <a:br>
              <a:rPr lang="en-US" sz="3600" dirty="0"/>
            </a:br>
            <a:r>
              <a:rPr lang="en-US" dirty="0"/>
              <a:t>per beneficiary per year were all unallowable.</a:t>
            </a:r>
            <a:r>
              <a:rPr lang="en-US" sz="3600" dirty="0"/>
              <a:t/>
            </a:r>
            <a:br>
              <a:rPr lang="en-US" sz="3600" dirty="0"/>
            </a:br>
            <a:r>
              <a:rPr lang="en-US" sz="3600" dirty="0"/>
              <a:t/>
            </a:r>
            <a:br>
              <a:rPr lang="en-US" sz="3600" dirty="0"/>
            </a:br>
            <a:r>
              <a:rPr lang="en-US" dirty="0"/>
              <a:t>. In addition, our investigations and legal </a:t>
            </a:r>
            <a:r>
              <a:rPr lang="en-US" sz="3600" dirty="0"/>
              <a:t/>
            </a:r>
            <a:br>
              <a:rPr lang="en-US" sz="3600" dirty="0"/>
            </a:br>
            <a:r>
              <a:rPr lang="en-US" dirty="0"/>
              <a:t>actions demonstrated that chiropractic </a:t>
            </a:r>
            <a:r>
              <a:rPr lang="en-US" sz="3600" dirty="0"/>
              <a:t/>
            </a:r>
            <a:br>
              <a:rPr lang="en-US" sz="3600" dirty="0"/>
            </a:br>
            <a:r>
              <a:rPr lang="en-US" dirty="0"/>
              <a:t>services were susceptible to Medicare fraud. </a:t>
            </a:r>
            <a:r>
              <a:rPr lang="en-US" sz="3600" dirty="0"/>
              <a:t/>
            </a:r>
            <a:br>
              <a:rPr lang="en-US" sz="3600" dirty="0"/>
            </a:br>
            <a:r>
              <a:rPr lang="en-US" dirty="0"/>
              <a:t>(note: here is a where an OIG program is critical)</a:t>
            </a:r>
            <a:endParaRPr lang="en-US" sz="3600" dirty="0"/>
          </a:p>
        </p:txBody>
      </p:sp>
    </p:spTree>
    <p:extLst>
      <p:ext uri="{BB962C8B-B14F-4D97-AF65-F5344CB8AC3E}">
        <p14:creationId xmlns:p14="http://schemas.microsoft.com/office/powerpoint/2010/main" val="1983299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23090"/>
            <a:ext cx="8229600" cy="3503074"/>
          </a:xfrm>
        </p:spPr>
        <p:txBody>
          <a:bodyPr>
            <a:normAutofit/>
          </a:bodyPr>
          <a:lstStyle/>
          <a:p>
            <a:pPr marL="0" indent="0" algn="ctr">
              <a:buNone/>
            </a:pPr>
            <a:r>
              <a:rPr lang="en-US" sz="3600" dirty="0"/>
              <a:t>So, what do we do about it?</a:t>
            </a:r>
          </a:p>
        </p:txBody>
      </p:sp>
    </p:spTree>
    <p:extLst>
      <p:ext uri="{BB962C8B-B14F-4D97-AF65-F5344CB8AC3E}">
        <p14:creationId xmlns:p14="http://schemas.microsoft.com/office/powerpoint/2010/main" val="3129239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7374"/>
            <a:ext cx="8229600" cy="4268789"/>
          </a:xfrm>
        </p:spPr>
        <p:txBody>
          <a:bodyPr>
            <a:normAutofit/>
          </a:bodyPr>
          <a:lstStyle/>
          <a:p>
            <a:pPr marL="0" indent="0" algn="ctr">
              <a:buNone/>
            </a:pPr>
            <a:r>
              <a:rPr lang="en-US" sz="3600" dirty="0"/>
              <a:t>OIG compliance program is about</a:t>
            </a:r>
          </a:p>
          <a:p>
            <a:pPr marL="0" indent="0" algn="ctr">
              <a:buNone/>
            </a:pPr>
            <a:r>
              <a:rPr lang="en-US" sz="3600" dirty="0"/>
              <a:t>having a system in place to assure</a:t>
            </a:r>
          </a:p>
          <a:p>
            <a:pPr marL="0" indent="0" algn="ctr">
              <a:buNone/>
            </a:pPr>
            <a:r>
              <a:rPr lang="en-US" sz="3600" dirty="0"/>
              <a:t>that clinics filing to a federal program</a:t>
            </a:r>
          </a:p>
          <a:p>
            <a:pPr marL="0" indent="0" algn="ctr">
              <a:buNone/>
            </a:pPr>
            <a:r>
              <a:rPr lang="en-US" sz="3600" dirty="0"/>
              <a:t>do so error/fraud free.</a:t>
            </a:r>
          </a:p>
        </p:txBody>
      </p:sp>
    </p:spTree>
    <p:extLst>
      <p:ext uri="{BB962C8B-B14F-4D97-AF65-F5344CB8AC3E}">
        <p14:creationId xmlns:p14="http://schemas.microsoft.com/office/powerpoint/2010/main" val="86877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2751"/>
            <a:ext cx="8229600" cy="6207124"/>
          </a:xfrm>
        </p:spPr>
        <p:txBody>
          <a:bodyPr>
            <a:normAutofit/>
          </a:bodyPr>
          <a:lstStyle/>
          <a:p>
            <a:pPr marL="0" indent="0">
              <a:buNone/>
            </a:pPr>
            <a:r>
              <a:rPr lang="en-US" sz="3600" dirty="0"/>
              <a:t>The OIG seven step process:</a:t>
            </a:r>
          </a:p>
          <a:p>
            <a:pPr marL="742950" lvl="0" indent="-742950">
              <a:buFont typeface="+mj-lt"/>
              <a:buAutoNum type="arabicPeriod"/>
            </a:pPr>
            <a:r>
              <a:rPr lang="en-US" sz="3600" dirty="0"/>
              <a:t>Written policies—code of ethics, documentation, etc….</a:t>
            </a:r>
          </a:p>
          <a:p>
            <a:pPr marL="742950" lvl="0" indent="-742950">
              <a:buFont typeface="+mj-lt"/>
              <a:buAutoNum type="arabicPeriod"/>
            </a:pPr>
            <a:r>
              <a:rPr lang="en-US" sz="3600" dirty="0"/>
              <a:t>Compliance officer</a:t>
            </a:r>
          </a:p>
          <a:p>
            <a:pPr marL="742950" lvl="0" indent="-742950">
              <a:buFont typeface="+mj-lt"/>
              <a:buAutoNum type="arabicPeriod"/>
            </a:pPr>
            <a:r>
              <a:rPr lang="en-US" sz="3600" dirty="0"/>
              <a:t>Training</a:t>
            </a:r>
          </a:p>
          <a:p>
            <a:pPr marL="742950" lvl="0" indent="-742950">
              <a:buFont typeface="+mj-lt"/>
              <a:buAutoNum type="arabicPeriod"/>
            </a:pPr>
            <a:r>
              <a:rPr lang="en-US" sz="3600" dirty="0"/>
              <a:t>Effective communication</a:t>
            </a:r>
          </a:p>
          <a:p>
            <a:pPr marL="742950" lvl="0" indent="-742950">
              <a:buFont typeface="+mj-lt"/>
              <a:buAutoNum type="arabicPeriod"/>
            </a:pPr>
            <a:r>
              <a:rPr lang="en-US" sz="3600" dirty="0"/>
              <a:t>Auditing</a:t>
            </a:r>
          </a:p>
          <a:p>
            <a:pPr marL="742950" lvl="0" indent="-742950">
              <a:buFont typeface="+mj-lt"/>
              <a:buAutoNum type="arabicPeriod"/>
            </a:pPr>
            <a:r>
              <a:rPr lang="en-US" sz="3600" dirty="0"/>
              <a:t>Enforcement</a:t>
            </a:r>
          </a:p>
          <a:p>
            <a:pPr marL="742950" lvl="0" indent="-742950">
              <a:buFont typeface="+mj-lt"/>
              <a:buAutoNum type="arabicPeriod"/>
            </a:pPr>
            <a:r>
              <a:rPr lang="en-US" sz="3600" dirty="0"/>
              <a:t>Detecting offenses</a:t>
            </a:r>
          </a:p>
        </p:txBody>
      </p:sp>
    </p:spTree>
    <p:extLst>
      <p:ext uri="{BB962C8B-B14F-4D97-AF65-F5344CB8AC3E}">
        <p14:creationId xmlns:p14="http://schemas.microsoft.com/office/powerpoint/2010/main" val="1501348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791"/>
            <a:ext cx="8229600" cy="6309973"/>
          </a:xfrm>
        </p:spPr>
        <p:txBody>
          <a:bodyPr>
            <a:normAutofit/>
          </a:bodyPr>
          <a:lstStyle/>
          <a:p>
            <a:pPr marL="0" indent="0" algn="ctr">
              <a:buNone/>
            </a:pPr>
            <a:r>
              <a:rPr lang="en-US" sz="3600" dirty="0"/>
              <a:t>So, let's go back to HIPAA and look</a:t>
            </a:r>
            <a:br>
              <a:rPr lang="en-US" sz="3600" dirty="0"/>
            </a:br>
            <a:r>
              <a:rPr lang="en-US" sz="3600" dirty="0"/>
              <a:t>at an overview of what we have </a:t>
            </a:r>
            <a:br>
              <a:rPr lang="en-US" sz="3600" dirty="0"/>
            </a:br>
            <a:r>
              <a:rPr lang="en-US" sz="3600" dirty="0"/>
              <a:t>to put in place - show extreme good</a:t>
            </a:r>
            <a:br>
              <a:rPr lang="en-US" sz="3600" dirty="0"/>
            </a:br>
            <a:r>
              <a:rPr lang="en-US" sz="3600" dirty="0"/>
              <a:t>faith - to nearly bullet proof ourselves</a:t>
            </a:r>
            <a:br>
              <a:rPr lang="en-US" sz="3600" dirty="0"/>
            </a:br>
            <a:r>
              <a:rPr lang="en-US" sz="3600" dirty="0"/>
              <a:t>from fines, ransom ware and/or shutting</a:t>
            </a:r>
            <a:br>
              <a:rPr lang="en-US" sz="3600" dirty="0"/>
            </a:br>
            <a:r>
              <a:rPr lang="en-US" sz="3600" dirty="0"/>
              <a:t>down your business from other types</a:t>
            </a:r>
            <a:br>
              <a:rPr lang="en-US" sz="3600" dirty="0"/>
            </a:br>
            <a:r>
              <a:rPr lang="en-US" sz="3600" dirty="0"/>
              <a:t>of cyber attack-- before diving in depth</a:t>
            </a:r>
            <a:br>
              <a:rPr lang="en-US" sz="3600" dirty="0"/>
            </a:br>
            <a:r>
              <a:rPr lang="en-US" sz="3600" dirty="0"/>
              <a:t>on some of these issues. This is no longer</a:t>
            </a:r>
            <a:br>
              <a:rPr lang="en-US" sz="3600" dirty="0"/>
            </a:br>
            <a:r>
              <a:rPr lang="en-US" sz="3600" dirty="0"/>
              <a:t>just avoiding fines.. it is about protecting</a:t>
            </a:r>
            <a:br>
              <a:rPr lang="en-US" sz="3600" dirty="0"/>
            </a:br>
            <a:r>
              <a:rPr lang="en-US" sz="3600" dirty="0"/>
              <a:t>your business!</a:t>
            </a:r>
            <a:br>
              <a:rPr lang="en-US" sz="3600" dirty="0"/>
            </a:br>
            <a:endParaRPr lang="en-US" sz="3600" dirty="0"/>
          </a:p>
        </p:txBody>
      </p:sp>
    </p:spTree>
    <p:extLst>
      <p:ext uri="{BB962C8B-B14F-4D97-AF65-F5344CB8AC3E}">
        <p14:creationId xmlns:p14="http://schemas.microsoft.com/office/powerpoint/2010/main" val="173677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defRPr/>
            </a:pPr>
            <a:r>
              <a:rPr lang="en-US" dirty="0"/>
              <a:t>A Little about me. </a:t>
            </a:r>
          </a:p>
        </p:txBody>
      </p:sp>
    </p:spTree>
    <p:extLst>
      <p:ext uri="{BB962C8B-B14F-4D97-AF65-F5344CB8AC3E}">
        <p14:creationId xmlns:p14="http://schemas.microsoft.com/office/powerpoint/2010/main" val="299857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5143"/>
            <a:ext cx="8229600" cy="6476999"/>
          </a:xfrm>
        </p:spPr>
        <p:txBody>
          <a:bodyPr>
            <a:normAutofit fontScale="92500" lnSpcReduction="10000"/>
          </a:bodyPr>
          <a:lstStyle/>
          <a:p>
            <a:pPr marL="0" indent="0" algn="ctr">
              <a:buNone/>
            </a:pPr>
            <a:r>
              <a:rPr lang="en-US" b="1" dirty="0"/>
              <a:t>Overview of what a HIPAA Regulatory Compliance Manual Looks Like</a:t>
            </a:r>
          </a:p>
          <a:p>
            <a:pPr marL="0" indent="0" algn="ctr">
              <a:buNone/>
            </a:pPr>
            <a:endParaRPr lang="en-US" b="1" dirty="0"/>
          </a:p>
          <a:p>
            <a:pPr marL="0" indent="0" algn="ctr">
              <a:buNone/>
            </a:pPr>
            <a:r>
              <a:rPr lang="en-US" b="1" dirty="0"/>
              <a:t> </a:t>
            </a:r>
            <a:r>
              <a:rPr lang="en-US" dirty="0"/>
              <a:t>[Clinic Name]</a:t>
            </a:r>
          </a:p>
          <a:p>
            <a:pPr marL="0" indent="0">
              <a:buNone/>
            </a:pPr>
            <a:r>
              <a:rPr lang="en-US" dirty="0"/>
              <a:t> </a:t>
            </a:r>
          </a:p>
          <a:p>
            <a:pPr marL="0" indent="0">
              <a:buNone/>
            </a:pPr>
            <a:r>
              <a:rPr lang="en-US" b="1" dirty="0"/>
              <a:t>Index</a:t>
            </a:r>
          </a:p>
          <a:p>
            <a:pPr marL="0" indent="0">
              <a:buNone/>
            </a:pPr>
            <a:r>
              <a:rPr lang="en-US" dirty="0"/>
              <a:t>1.  Compliance Officer</a:t>
            </a:r>
          </a:p>
          <a:p>
            <a:pPr marL="0" indent="0">
              <a:buNone/>
            </a:pPr>
            <a:r>
              <a:rPr lang="en-US" dirty="0"/>
              <a:t>Job Description</a:t>
            </a:r>
          </a:p>
          <a:p>
            <a:pPr marL="0" indent="0">
              <a:buNone/>
            </a:pPr>
            <a:r>
              <a:rPr lang="en-US" dirty="0"/>
              <a:t>Notification of Officer Appointment/Posting</a:t>
            </a:r>
          </a:p>
          <a:p>
            <a:pPr marL="0" indent="0">
              <a:buNone/>
            </a:pPr>
            <a:r>
              <a:rPr lang="en-US" dirty="0"/>
              <a:t>Policy and Procedure</a:t>
            </a:r>
          </a:p>
          <a:p>
            <a:pPr marL="0" indent="0">
              <a:buNone/>
            </a:pPr>
            <a:r>
              <a:rPr lang="en-US" dirty="0"/>
              <a:t>Filing a complaint</a:t>
            </a:r>
          </a:p>
          <a:p>
            <a:pPr marL="0" indent="0">
              <a:buNone/>
            </a:pPr>
            <a:r>
              <a:rPr lang="en-US" dirty="0"/>
              <a:t>2.  Notice of Patient Privacy Policy - 2013 Omnibus Rules, Increased enforcement and fines</a:t>
            </a:r>
          </a:p>
        </p:txBody>
      </p:sp>
    </p:spTree>
    <p:extLst>
      <p:ext uri="{BB962C8B-B14F-4D97-AF65-F5344CB8AC3E}">
        <p14:creationId xmlns:p14="http://schemas.microsoft.com/office/powerpoint/2010/main" val="103811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43964"/>
            <a:ext cx="8229600" cy="5269321"/>
          </a:xfrm>
        </p:spPr>
        <p:txBody>
          <a:bodyPr>
            <a:normAutofit/>
          </a:bodyPr>
          <a:lstStyle/>
          <a:p>
            <a:pPr marL="0" indent="0">
              <a:buNone/>
            </a:pPr>
            <a:r>
              <a:rPr lang="en-US" dirty="0"/>
              <a:t>3.  Forms  </a:t>
            </a:r>
          </a:p>
          <a:p>
            <a:pPr marL="0" indent="0">
              <a:buNone/>
            </a:pPr>
            <a:r>
              <a:rPr lang="en-US" dirty="0"/>
              <a:t>Consent to use PHI</a:t>
            </a:r>
          </a:p>
          <a:p>
            <a:pPr marL="0" indent="0">
              <a:buNone/>
            </a:pPr>
            <a:r>
              <a:rPr lang="en-US" dirty="0"/>
              <a:t>Restricted Consent</a:t>
            </a:r>
          </a:p>
          <a:p>
            <a:pPr marL="0" indent="0">
              <a:buNone/>
            </a:pPr>
            <a:r>
              <a:rPr lang="en-US" dirty="0"/>
              <a:t>Patient Authorization</a:t>
            </a:r>
          </a:p>
          <a:p>
            <a:pPr marL="0" indent="0">
              <a:buNone/>
            </a:pPr>
            <a:r>
              <a:rPr lang="en-US" dirty="0"/>
              <a:t>Revocation of Authorization</a:t>
            </a:r>
          </a:p>
          <a:p>
            <a:pPr marL="0" indent="0">
              <a:buNone/>
            </a:pPr>
            <a:r>
              <a:rPr lang="en-US" dirty="0"/>
              <a:t>Approve Request to Copy</a:t>
            </a:r>
          </a:p>
          <a:p>
            <a:pPr marL="0" indent="0">
              <a:buNone/>
            </a:pPr>
            <a:r>
              <a:rPr lang="en-US" dirty="0"/>
              <a:t>Deny Request to Copy</a:t>
            </a:r>
          </a:p>
        </p:txBody>
      </p:sp>
    </p:spTree>
    <p:extLst>
      <p:ext uri="{BB962C8B-B14F-4D97-AF65-F5344CB8AC3E}">
        <p14:creationId xmlns:p14="http://schemas.microsoft.com/office/powerpoint/2010/main" val="1218328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4098"/>
            <a:ext cx="8229600" cy="5673615"/>
          </a:xfrm>
        </p:spPr>
        <p:txBody>
          <a:bodyPr>
            <a:normAutofit fontScale="92500" lnSpcReduction="20000"/>
          </a:bodyPr>
          <a:lstStyle/>
          <a:p>
            <a:pPr marL="514350" indent="-514350">
              <a:buAutoNum type="arabicPeriod" startAt="4"/>
            </a:pPr>
            <a:r>
              <a:rPr lang="en-US" dirty="0"/>
              <a:t>Required Accounting Log – per patient </a:t>
            </a:r>
          </a:p>
          <a:p>
            <a:pPr marL="0" indent="0">
              <a:buNone/>
            </a:pPr>
            <a:r>
              <a:rPr lang="en-US" dirty="0"/>
              <a:t>5. Corrective Action Forms</a:t>
            </a:r>
          </a:p>
          <a:p>
            <a:pPr marL="0" indent="0">
              <a:buNone/>
            </a:pPr>
            <a:r>
              <a:rPr lang="en-US" dirty="0"/>
              <a:t>6. Employee Confidentiality Statements</a:t>
            </a:r>
          </a:p>
          <a:p>
            <a:pPr marL="0" indent="0">
              <a:buNone/>
            </a:pPr>
            <a:r>
              <a:rPr lang="en-US" dirty="0"/>
              <a:t>7. Business Associate Confidentiality Contracts   - 2013 Omnibus Rules, Increased enforcement and fines </a:t>
            </a:r>
          </a:p>
          <a:p>
            <a:pPr marL="0" indent="0">
              <a:buNone/>
            </a:pPr>
            <a:r>
              <a:rPr lang="en-US" dirty="0"/>
              <a:t>8. Annual required Staff In-service training - privacy and security rules.</a:t>
            </a:r>
          </a:p>
          <a:p>
            <a:pPr marL="0" indent="0">
              <a:buNone/>
            </a:pPr>
            <a:r>
              <a:rPr lang="en-US" dirty="0"/>
              <a:t>9. Physical Plant Audit</a:t>
            </a:r>
          </a:p>
          <a:p>
            <a:pPr marL="0" indent="0">
              <a:buNone/>
            </a:pPr>
            <a:r>
              <a:rPr lang="en-US" dirty="0"/>
              <a:t>10. Risk Analysis</a:t>
            </a:r>
          </a:p>
          <a:p>
            <a:pPr marL="0" indent="0">
              <a:buNone/>
            </a:pPr>
            <a:r>
              <a:rPr lang="nb-NO" dirty="0"/>
              <a:t>11. ISAR</a:t>
            </a:r>
          </a:p>
          <a:p>
            <a:pPr marL="0" indent="0">
              <a:buNone/>
            </a:pPr>
            <a:r>
              <a:rPr lang="nb-NO" dirty="0"/>
              <a:t>12. Required </a:t>
            </a:r>
            <a:r>
              <a:rPr lang="nb-NO" dirty="0" err="1"/>
              <a:t>Annual</a:t>
            </a:r>
            <a:r>
              <a:rPr lang="nb-NO" dirty="0"/>
              <a:t> A-Z HIPAA program </a:t>
            </a:r>
            <a:r>
              <a:rPr lang="nb-NO" dirty="0" err="1"/>
              <a:t>Audit</a:t>
            </a:r>
            <a:r>
              <a:rPr lang="nb-NO" dirty="0"/>
              <a:t>/Evaluation</a:t>
            </a:r>
            <a:r>
              <a:rPr lang="en-US" dirty="0"/>
              <a:t>	</a:t>
            </a:r>
          </a:p>
          <a:p>
            <a:pPr marL="0" indent="0">
              <a:buNone/>
            </a:pPr>
            <a:endParaRPr lang="en-US" dirty="0"/>
          </a:p>
        </p:txBody>
      </p:sp>
    </p:spTree>
    <p:extLst>
      <p:ext uri="{BB962C8B-B14F-4D97-AF65-F5344CB8AC3E}">
        <p14:creationId xmlns:p14="http://schemas.microsoft.com/office/powerpoint/2010/main" val="188639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9739"/>
            <a:ext cx="8229600" cy="5694059"/>
          </a:xfrm>
        </p:spPr>
        <p:txBody>
          <a:bodyPr>
            <a:normAutofit lnSpcReduction="10000"/>
          </a:bodyPr>
          <a:lstStyle/>
          <a:p>
            <a:pPr marL="0" indent="0">
              <a:buNone/>
            </a:pPr>
            <a:r>
              <a:rPr lang="en-US" dirty="0"/>
              <a:t>13. BONUS Audits</a:t>
            </a:r>
          </a:p>
          <a:p>
            <a:pPr marL="0" indent="0">
              <a:buNone/>
            </a:pPr>
            <a:r>
              <a:rPr lang="en-US" dirty="0"/>
              <a:t>            Claim Denial Review</a:t>
            </a:r>
          </a:p>
          <a:p>
            <a:pPr marL="0" indent="0">
              <a:buNone/>
            </a:pPr>
            <a:r>
              <a:rPr lang="en-US" dirty="0"/>
              <a:t>            Medicare ABN Compliance</a:t>
            </a:r>
          </a:p>
          <a:p>
            <a:pPr marL="0" indent="0">
              <a:buNone/>
            </a:pPr>
            <a:r>
              <a:rPr lang="en-US" dirty="0"/>
              <a:t>            Clinical File Review</a:t>
            </a:r>
          </a:p>
          <a:p>
            <a:pPr marL="0" indent="0">
              <a:buNone/>
            </a:pPr>
            <a:r>
              <a:rPr lang="en-US" dirty="0"/>
              <a:t>14. Policies and Procedures for Security Rules</a:t>
            </a:r>
          </a:p>
          <a:p>
            <a:pPr marL="0" indent="0">
              <a:buNone/>
            </a:pPr>
            <a:r>
              <a:rPr lang="en-US" dirty="0"/>
              <a:t>15. Required Contingency plan with data recovery and emergency mode operations</a:t>
            </a:r>
          </a:p>
          <a:p>
            <a:pPr marL="0" indent="0">
              <a:buNone/>
            </a:pPr>
            <a:r>
              <a:rPr lang="en-US" dirty="0"/>
              <a:t>16. Required equipment maintenance log</a:t>
            </a:r>
          </a:p>
          <a:p>
            <a:pPr marL="0" indent="0">
              <a:buNone/>
            </a:pPr>
            <a:r>
              <a:rPr lang="en-US" dirty="0"/>
              <a:t>17. Model release for testimonial use</a:t>
            </a:r>
          </a:p>
          <a:p>
            <a:pPr marL="0" indent="0">
              <a:buNone/>
            </a:pPr>
            <a:r>
              <a:rPr lang="en-US" dirty="0"/>
              <a:t>18. Audit Schedule for 2017 </a:t>
            </a:r>
          </a:p>
          <a:p>
            <a:pPr marL="0" indent="0">
              <a:buNone/>
            </a:pPr>
            <a:endParaRPr lang="en-US" dirty="0"/>
          </a:p>
        </p:txBody>
      </p:sp>
    </p:spTree>
    <p:extLst>
      <p:ext uri="{BB962C8B-B14F-4D97-AF65-F5344CB8AC3E}">
        <p14:creationId xmlns:p14="http://schemas.microsoft.com/office/powerpoint/2010/main" val="1572978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261" y="552414"/>
            <a:ext cx="8835672" cy="6146847"/>
          </a:xfrm>
        </p:spPr>
        <p:txBody>
          <a:bodyPr numCol="2">
            <a:normAutofit fontScale="40000" lnSpcReduction="20000"/>
          </a:bodyPr>
          <a:lstStyle/>
          <a:p>
            <a:pPr lvl="0"/>
            <a:r>
              <a:rPr lang="en-US" sz="4300" cap="all" dirty="0"/>
              <a:t>PRIVACY OFFICER/COMPLIANCE OFFICER</a:t>
            </a:r>
            <a:endParaRPr lang="en-US" sz="4300" b="1" cap="all" dirty="0"/>
          </a:p>
          <a:p>
            <a:pPr lvl="0"/>
            <a:r>
              <a:rPr lang="en-US" sz="4300" dirty="0"/>
              <a:t>PRODUCTION OF DOCUMENTS AND DATA</a:t>
            </a:r>
          </a:p>
          <a:p>
            <a:pPr lvl="0"/>
            <a:r>
              <a:rPr lang="en-US" sz="4300" dirty="0"/>
              <a:t>RETENTION OF DOCUMENTS AND DATA</a:t>
            </a:r>
          </a:p>
          <a:p>
            <a:pPr lvl="0"/>
            <a:r>
              <a:rPr lang="en-US" sz="4300" dirty="0"/>
              <a:t>SANCTION POLICY </a:t>
            </a:r>
          </a:p>
          <a:p>
            <a:pPr lvl="0"/>
            <a:r>
              <a:rPr lang="en-US" sz="4300" cap="all" dirty="0"/>
              <a:t>CONFIDENTIALITY AGREEMENTS AND B.A. CONTRACTS</a:t>
            </a:r>
            <a:endParaRPr lang="en-US" sz="4300" b="1" cap="all" dirty="0"/>
          </a:p>
          <a:p>
            <a:pPr lvl="0"/>
            <a:r>
              <a:rPr lang="en-US" sz="4300" cap="all" dirty="0"/>
              <a:t>SCOPE OF PROTECTION UNDER THE SECURITY RULES</a:t>
            </a:r>
            <a:endParaRPr lang="en-US" sz="4300" b="1" cap="all" dirty="0"/>
          </a:p>
          <a:p>
            <a:pPr lvl="0"/>
            <a:r>
              <a:rPr lang="en-US" sz="4300" dirty="0"/>
              <a:t>APPLICABLE STATUTES / REGULATIONS</a:t>
            </a:r>
          </a:p>
          <a:p>
            <a:pPr lvl="0"/>
            <a:r>
              <a:rPr lang="en-US" sz="4300" cap="all" dirty="0"/>
              <a:t>TEAM MEMBER/WORKFORCE POLICIES </a:t>
            </a:r>
            <a:endParaRPr lang="en-US" sz="4300" b="1" cap="all" dirty="0"/>
          </a:p>
          <a:p>
            <a:pPr lvl="0"/>
            <a:r>
              <a:rPr lang="en-US" sz="4300" cap="all" dirty="0"/>
              <a:t>PROHIBITED ACTIVITIES</a:t>
            </a:r>
            <a:endParaRPr lang="en-US" sz="4300" b="1" cap="all" dirty="0"/>
          </a:p>
          <a:p>
            <a:pPr lvl="0"/>
            <a:r>
              <a:rPr lang="en-US" sz="4300" dirty="0"/>
              <a:t>SECURITY MANAGEMENT PROCESS- RISK ANALYSIS</a:t>
            </a:r>
            <a:endParaRPr lang="en-US" sz="4300" b="1" dirty="0"/>
          </a:p>
          <a:p>
            <a:pPr lvl="0"/>
            <a:r>
              <a:rPr lang="en-US" sz="4300" dirty="0"/>
              <a:t>EMERGENCY OPERATIONS PROCEDURE</a:t>
            </a:r>
            <a:endParaRPr lang="en-US" sz="4300" b="1" dirty="0"/>
          </a:p>
          <a:p>
            <a:pPr lvl="0"/>
            <a:r>
              <a:rPr lang="en-US" sz="4300" dirty="0"/>
              <a:t>EMERGENCY ACCESS </a:t>
            </a:r>
          </a:p>
          <a:p>
            <a:pPr lvl="0"/>
            <a:r>
              <a:rPr lang="en-US" sz="4300" dirty="0"/>
              <a:t>BUILDING SECURITY </a:t>
            </a:r>
          </a:p>
          <a:p>
            <a:pPr lvl="0"/>
            <a:r>
              <a:rPr lang="en-US" sz="4300" dirty="0"/>
              <a:t>ELECTRONIC COMMUNICATION</a:t>
            </a:r>
          </a:p>
          <a:p>
            <a:pPr lvl="0"/>
            <a:r>
              <a:rPr lang="en-US" sz="4300" cap="all" dirty="0"/>
              <a:t>INTERNET ACCESS</a:t>
            </a:r>
            <a:endParaRPr lang="en-US" sz="4300" b="1" cap="all" dirty="0"/>
          </a:p>
          <a:p>
            <a:pPr lvl="0"/>
            <a:r>
              <a:rPr lang="en-US" sz="4300" cap="all" dirty="0"/>
              <a:t>REPORTING SOFTWARE MALFUNCTIONS</a:t>
            </a:r>
            <a:endParaRPr lang="en-US" sz="4300" b="1" cap="all" dirty="0"/>
          </a:p>
          <a:p>
            <a:pPr lvl="0"/>
            <a:r>
              <a:rPr lang="en-US" sz="4300" cap="all" dirty="0"/>
              <a:t>TRANSFER OF FILES BETWEEN HOME AND WORK OR EMPLOYEE TO EMPLOYEE</a:t>
            </a:r>
            <a:endParaRPr lang="en-US" sz="4300" b="1" cap="all" dirty="0"/>
          </a:p>
          <a:p>
            <a:pPr lvl="0"/>
            <a:r>
              <a:rPr lang="en-US" sz="4300" cap="all" dirty="0"/>
              <a:t>INTERNET CONSIDERATIONS</a:t>
            </a:r>
            <a:endParaRPr lang="en-US" sz="4300" b="1" cap="all" dirty="0"/>
          </a:p>
          <a:p>
            <a:pPr lvl="0"/>
            <a:r>
              <a:rPr lang="en-US" sz="4300" cap="all" dirty="0"/>
              <a:t>DE-IDENTIFICATION / RE-IDENTIFICATION OF PERSONAL HEALTH INFORMATION (PHI)</a:t>
            </a:r>
            <a:endParaRPr lang="en-US" sz="4300" b="1" cap="all" dirty="0"/>
          </a:p>
          <a:p>
            <a:pPr marL="0" lvl="0" indent="0">
              <a:buNone/>
            </a:pPr>
            <a:endParaRPr lang="en-US" sz="4300" dirty="0"/>
          </a:p>
          <a:p>
            <a:pPr lvl="0"/>
            <a:endParaRPr lang="en-US" sz="4300" dirty="0"/>
          </a:p>
          <a:p>
            <a:pPr lvl="0"/>
            <a:r>
              <a:rPr lang="en-US" sz="4300" dirty="0"/>
              <a:t>USER LOGON AND IDS</a:t>
            </a:r>
          </a:p>
          <a:p>
            <a:pPr lvl="0"/>
            <a:r>
              <a:rPr lang="en-US" sz="4300" cap="all" dirty="0"/>
              <a:t>ACCESS CONTROL</a:t>
            </a:r>
            <a:endParaRPr lang="en-US" sz="4300" b="1" cap="all" dirty="0"/>
          </a:p>
          <a:p>
            <a:pPr lvl="0"/>
            <a:r>
              <a:rPr lang="en-US" sz="4300" dirty="0"/>
              <a:t>DIAL-IN CONNECTIONS</a:t>
            </a:r>
          </a:p>
          <a:p>
            <a:pPr lvl="0"/>
            <a:r>
              <a:rPr lang="en-US" sz="4300" dirty="0"/>
              <a:t>MALICIOUS CODE</a:t>
            </a:r>
          </a:p>
          <a:p>
            <a:pPr lvl="0"/>
            <a:r>
              <a:rPr lang="en-US" sz="4300" dirty="0"/>
              <a:t>ENCRYPTION </a:t>
            </a:r>
          </a:p>
          <a:p>
            <a:pPr lvl="0"/>
            <a:r>
              <a:rPr lang="en-US" sz="4300" dirty="0"/>
              <a:t>TELECOMMUTING</a:t>
            </a:r>
          </a:p>
          <a:p>
            <a:pPr lvl="0"/>
            <a:r>
              <a:rPr lang="en-US" sz="4300" dirty="0"/>
              <a:t>SPECIFIC PROTOCOLS AND DEVICES</a:t>
            </a:r>
          </a:p>
          <a:p>
            <a:pPr lvl="0"/>
            <a:r>
              <a:rPr lang="en-US" sz="4300" dirty="0"/>
              <a:t>RETENTION / DESTRUCTION OF MEDICAL INFORMATION</a:t>
            </a:r>
          </a:p>
          <a:p>
            <a:r>
              <a:rPr lang="en-US" sz="4300" dirty="0"/>
              <a:t>DISPOSAL OF EXTERNAL MEDIA / HARDWARE</a:t>
            </a:r>
          </a:p>
          <a:p>
            <a:pPr lvl="0"/>
            <a:r>
              <a:rPr lang="en-US" sz="4300" dirty="0"/>
              <a:t>MANAGING CHANGE</a:t>
            </a:r>
          </a:p>
          <a:p>
            <a:pPr lvl="0"/>
            <a:r>
              <a:rPr lang="en-US" sz="4300" dirty="0"/>
              <a:t>AUDIT CONTROLS</a:t>
            </a:r>
          </a:p>
          <a:p>
            <a:pPr lvl="0"/>
            <a:r>
              <a:rPr lang="en-US" sz="4300" dirty="0"/>
              <a:t>BREACH NOTIFICATION PROCEDURES</a:t>
            </a:r>
          </a:p>
          <a:p>
            <a:pPr lvl="0"/>
            <a:r>
              <a:rPr lang="en-US" sz="4300" cap="all" dirty="0"/>
              <a:t>CONFIDENTIALITY / SECURITY TEAM (CST)</a:t>
            </a:r>
            <a:endParaRPr lang="en-US" sz="4300" b="1" cap="all" dirty="0"/>
          </a:p>
          <a:p>
            <a:pPr lvl="0"/>
            <a:r>
              <a:rPr lang="en-US" sz="4300" dirty="0"/>
              <a:t>CONTINGENCY PLAN</a:t>
            </a:r>
          </a:p>
          <a:p>
            <a:pPr lvl="0"/>
            <a:r>
              <a:rPr lang="en-US" sz="4300" dirty="0"/>
              <a:t>SECURITY AWARENESS AND TRAINING</a:t>
            </a:r>
          </a:p>
          <a:p>
            <a:pPr lvl="0"/>
            <a:r>
              <a:rPr lang="en-US" sz="4300" dirty="0"/>
              <a:t>EMPLOYEE BACKGROUND CHECKS</a:t>
            </a:r>
          </a:p>
          <a:p>
            <a:pPr marL="0" indent="0">
              <a:buNone/>
            </a:pPr>
            <a:endParaRPr lang="en-US" dirty="0"/>
          </a:p>
        </p:txBody>
      </p:sp>
      <p:sp>
        <p:nvSpPr>
          <p:cNvPr id="4" name="TextBox 3"/>
          <p:cNvSpPr txBox="1"/>
          <p:nvPr/>
        </p:nvSpPr>
        <p:spPr>
          <a:xfrm>
            <a:off x="1794633" y="29194"/>
            <a:ext cx="5328679" cy="523220"/>
          </a:xfrm>
          <a:prstGeom prst="rect">
            <a:avLst/>
          </a:prstGeom>
          <a:noFill/>
        </p:spPr>
        <p:txBody>
          <a:bodyPr wrap="square" rtlCol="0">
            <a:spAutoFit/>
          </a:bodyPr>
          <a:lstStyle/>
          <a:p>
            <a:pPr algn="ctr"/>
            <a:r>
              <a:rPr lang="en-US" sz="2800" b="1" dirty="0"/>
              <a:t>Policies &amp; Procedures</a:t>
            </a:r>
          </a:p>
        </p:txBody>
      </p:sp>
    </p:spTree>
    <p:extLst>
      <p:ext uri="{BB962C8B-B14F-4D97-AF65-F5344CB8AC3E}">
        <p14:creationId xmlns:p14="http://schemas.microsoft.com/office/powerpoint/2010/main" val="4205999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hipaa-survival-kit-cart.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4441" r="-31614" b="2"/>
          <a:stretch/>
        </p:blipFill>
        <p:spPr>
          <a:xfrm>
            <a:off x="457200" y="647898"/>
            <a:ext cx="8229600" cy="5478265"/>
          </a:xfrm>
        </p:spPr>
      </p:pic>
    </p:spTree>
    <p:extLst>
      <p:ext uri="{BB962C8B-B14F-4D97-AF65-F5344CB8AC3E}">
        <p14:creationId xmlns:p14="http://schemas.microsoft.com/office/powerpoint/2010/main" val="4110228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paa logo.jpg"/>
          <p:cNvPicPr>
            <a:picLocks noChangeAspect="1"/>
          </p:cNvPicPr>
          <p:nvPr/>
        </p:nvPicPr>
        <p:blipFill>
          <a:blip r:embed="rId2">
            <a:alphaModFix amt="23000"/>
            <a:extLst>
              <a:ext uri="{BEBA8EAE-BF5A-486C-A8C5-ECC9F3942E4B}">
                <a14:imgProps xmlns:a14="http://schemas.microsoft.com/office/drawing/2010/main">
                  <a14:imgLayer r:embed="rId3">
                    <a14:imgEffect>
                      <a14:saturation sat="174000"/>
                    </a14:imgEffect>
                  </a14:imgLayer>
                </a14:imgProps>
              </a:ext>
              <a:ext uri="{28A0092B-C50C-407E-A947-70E740481C1C}">
                <a14:useLocalDpi xmlns:a14="http://schemas.microsoft.com/office/drawing/2010/main" val="0"/>
              </a:ext>
            </a:extLst>
          </a:blip>
          <a:stretch>
            <a:fillRect/>
          </a:stretch>
        </p:blipFill>
        <p:spPr>
          <a:xfrm>
            <a:off x="617838" y="191094"/>
            <a:ext cx="8019534" cy="6477596"/>
          </a:xfrm>
          <a:prstGeom prst="rect">
            <a:avLst/>
          </a:prstGeom>
        </p:spPr>
      </p:pic>
      <p:sp>
        <p:nvSpPr>
          <p:cNvPr id="3" name="Title 2"/>
          <p:cNvSpPr>
            <a:spLocks noGrp="1"/>
          </p:cNvSpPr>
          <p:nvPr>
            <p:ph type="title"/>
          </p:nvPr>
        </p:nvSpPr>
        <p:spPr>
          <a:xfrm>
            <a:off x="1485901" y="332651"/>
            <a:ext cx="6172200" cy="857250"/>
          </a:xfrm>
        </p:spPr>
        <p:txBody>
          <a:bodyPr/>
          <a:lstStyle/>
          <a:p>
            <a:pPr>
              <a:defRPr/>
            </a:pPr>
            <a:r>
              <a:rPr lang="en-US" b="1" i="1" dirty="0">
                <a:solidFill>
                  <a:srgbClr val="0000FF"/>
                </a:solidFill>
              </a:rPr>
              <a:t>Special Offer Survival Kit</a:t>
            </a:r>
          </a:p>
        </p:txBody>
      </p:sp>
      <p:sp>
        <p:nvSpPr>
          <p:cNvPr id="6" name="Content Placeholder 1"/>
          <p:cNvSpPr txBox="1">
            <a:spLocks/>
          </p:cNvSpPr>
          <p:nvPr/>
        </p:nvSpPr>
        <p:spPr>
          <a:xfrm>
            <a:off x="1173892" y="1618736"/>
            <a:ext cx="6993924" cy="4572000"/>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b="1" dirty="0"/>
              <a:t>Retail Price of $</a:t>
            </a:r>
            <a:r>
              <a:rPr lang="en-US" b="1" strike="sngStrike" dirty="0">
                <a:solidFill>
                  <a:srgbClr val="FF0000"/>
                </a:solidFill>
              </a:rPr>
              <a:t>549.00</a:t>
            </a:r>
          </a:p>
          <a:p>
            <a:pPr>
              <a:defRPr/>
            </a:pPr>
            <a:r>
              <a:rPr lang="en-US" b="1" dirty="0"/>
              <a:t>Discounted Webinar Price of $397.00</a:t>
            </a:r>
          </a:p>
          <a:p>
            <a:pPr marL="0" indent="0" algn="ctr">
              <a:buNone/>
            </a:pPr>
            <a:r>
              <a:rPr lang="en-US" sz="1800" b="1" dirty="0"/>
              <a:t>OIG Compliance Program FREE </a:t>
            </a:r>
            <a:r>
              <a:rPr lang="en-US" sz="1800" dirty="0"/>
              <a:t>with purchase </a:t>
            </a:r>
          </a:p>
          <a:p>
            <a:pPr marL="0" indent="0" algn="ctr">
              <a:buNone/>
            </a:pPr>
            <a:r>
              <a:rPr lang="en-US" sz="1800" dirty="0"/>
              <a:t>of any HIPAA product, from this seminar</a:t>
            </a:r>
          </a:p>
          <a:p>
            <a:pPr marL="0" indent="0" algn="ctr">
              <a:buNone/>
            </a:pPr>
            <a:r>
              <a:rPr lang="en-US" sz="1800" dirty="0"/>
              <a:t>( </a:t>
            </a:r>
            <a:r>
              <a:rPr lang="en-US" sz="1800" b="1" dirty="0">
                <a:solidFill>
                  <a:srgbClr val="FF0000"/>
                </a:solidFill>
              </a:rPr>
              <a:t>$399 Retail Value</a:t>
            </a:r>
            <a:r>
              <a:rPr lang="en-US" sz="1800" dirty="0"/>
              <a:t>)</a:t>
            </a:r>
            <a:endParaRPr lang="en-US" sz="2700" b="1" dirty="0"/>
          </a:p>
          <a:p>
            <a:pPr marL="82153" indent="0" algn="ctr">
              <a:buNone/>
              <a:defRPr/>
            </a:pPr>
            <a:r>
              <a:rPr lang="en-US" b="1" dirty="0"/>
              <a:t>Call </a:t>
            </a:r>
            <a:r>
              <a:rPr lang="en-US" b="1" dirty="0">
                <a:solidFill>
                  <a:srgbClr val="0000FF"/>
                </a:solidFill>
              </a:rPr>
              <a:t>214-437-7559 </a:t>
            </a:r>
            <a:r>
              <a:rPr lang="en-US" b="1" dirty="0"/>
              <a:t>or </a:t>
            </a:r>
          </a:p>
          <a:p>
            <a:pPr marL="82153" indent="0" algn="ctr">
              <a:buNone/>
              <a:defRPr/>
            </a:pPr>
            <a:r>
              <a:rPr lang="en-US" b="1" dirty="0"/>
              <a:t>Email: </a:t>
            </a:r>
            <a:r>
              <a:rPr lang="en-US" b="1" dirty="0">
                <a:solidFill>
                  <a:srgbClr val="0000FF"/>
                </a:solidFill>
                <a:hlinkClick r:id="rId4"/>
              </a:rPr>
              <a:t>Ty.talcott@gmail.com</a:t>
            </a:r>
            <a:r>
              <a:rPr lang="en-US" b="1" dirty="0">
                <a:solidFill>
                  <a:srgbClr val="0000FF"/>
                </a:solidFill>
              </a:rPr>
              <a:t> / </a:t>
            </a:r>
            <a:r>
              <a:rPr lang="en-US" b="1" dirty="0" err="1">
                <a:solidFill>
                  <a:srgbClr val="0000FF"/>
                </a:solidFill>
              </a:rPr>
              <a:t>info.hipaa@gmail.com</a:t>
            </a:r>
            <a:endParaRPr lang="en-US" b="1" dirty="0"/>
          </a:p>
        </p:txBody>
      </p:sp>
    </p:spTree>
    <p:extLst>
      <p:ext uri="{BB962C8B-B14F-4D97-AF65-F5344CB8AC3E}">
        <p14:creationId xmlns:p14="http://schemas.microsoft.com/office/powerpoint/2010/main" val="2052114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paa-survival-kit-cart-sil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488" y="474775"/>
            <a:ext cx="2871603" cy="2871603"/>
          </a:xfrm>
          <a:prstGeom prst="rect">
            <a:avLst/>
          </a:prstGeom>
        </p:spPr>
      </p:pic>
      <p:sp>
        <p:nvSpPr>
          <p:cNvPr id="2" name="TextBox 1"/>
          <p:cNvSpPr txBox="1"/>
          <p:nvPr/>
        </p:nvSpPr>
        <p:spPr>
          <a:xfrm>
            <a:off x="889687" y="3784986"/>
            <a:ext cx="7317818" cy="2554545"/>
          </a:xfrm>
          <a:prstGeom prst="rect">
            <a:avLst/>
          </a:prstGeom>
          <a:noFill/>
        </p:spPr>
        <p:txBody>
          <a:bodyPr wrap="square" rtlCol="0">
            <a:spAutoFit/>
          </a:bodyPr>
          <a:lstStyle/>
          <a:p>
            <a:r>
              <a:rPr lang="en-US" sz="2000" b="1" dirty="0"/>
              <a:t>Super-Charge your Silver with HIPAA Boot Camp!</a:t>
            </a:r>
          </a:p>
          <a:p>
            <a:r>
              <a:rPr lang="en-US" sz="2000" dirty="0"/>
              <a:t>With this Super-Charged Silver Program, you receive everything in both the Survival Kit &amp; Silver program, plus we come on-site and train your compliance officer Face-to-Face. We assist with fully implementing your HIPAA program, train your staff in person, complete a physical plant walk through/inspection and Certify your Compliance Officer. Increase your four monthly payments to $948 + Travel Expenses for HIPAA Boot Camp!</a:t>
            </a:r>
          </a:p>
        </p:txBody>
      </p:sp>
      <p:sp>
        <p:nvSpPr>
          <p:cNvPr id="3" name="TextBox 2"/>
          <p:cNvSpPr txBox="1"/>
          <p:nvPr/>
        </p:nvSpPr>
        <p:spPr>
          <a:xfrm>
            <a:off x="432487" y="420130"/>
            <a:ext cx="5185002" cy="3170099"/>
          </a:xfrm>
          <a:prstGeom prst="rect">
            <a:avLst/>
          </a:prstGeom>
          <a:noFill/>
        </p:spPr>
        <p:txBody>
          <a:bodyPr wrap="square" rtlCol="0">
            <a:spAutoFit/>
          </a:bodyPr>
          <a:lstStyle/>
          <a:p>
            <a:r>
              <a:rPr lang="en-US" sz="2000" b="1" dirty="0"/>
              <a:t>Silver Program: </a:t>
            </a:r>
            <a:r>
              <a:rPr lang="en-US" sz="2000" dirty="0"/>
              <a:t>This is a very popular AFFORDABLE midrange service we provide for authoring your HIPAA compliance manual for you; Risk Analysis, ISAR, around 100 pages of policies, customized documents and forms, and much more required by the government.  The promotional price is four payments of $449 each or a $100 discount for pay-in-full. If you have already purchased the Survival Kit, you will receive a credit toward your upgrade!</a:t>
            </a:r>
          </a:p>
        </p:txBody>
      </p:sp>
    </p:spTree>
    <p:extLst>
      <p:ext uri="{BB962C8B-B14F-4D97-AF65-F5344CB8AC3E}">
        <p14:creationId xmlns:p14="http://schemas.microsoft.com/office/powerpoint/2010/main" val="875347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Break</a:t>
            </a:r>
          </a:p>
        </p:txBody>
      </p:sp>
      <p:pic>
        <p:nvPicPr>
          <p:cNvPr id="4" name="Picture 1" descr="brea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831263" cy="662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37945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90339"/>
            <a:ext cx="8229600" cy="3749679"/>
          </a:xfrm>
        </p:spPr>
        <p:txBody>
          <a:bodyPr/>
          <a:lstStyle/>
          <a:p>
            <a:pPr algn="ctr"/>
            <a:r>
              <a:rPr lang="en-US" dirty="0"/>
              <a:t>Audit Schedule Detail</a:t>
            </a:r>
          </a:p>
        </p:txBody>
      </p:sp>
    </p:spTree>
    <p:extLst>
      <p:ext uri="{BB962C8B-B14F-4D97-AF65-F5344CB8AC3E}">
        <p14:creationId xmlns:p14="http://schemas.microsoft.com/office/powerpoint/2010/main" val="163003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28600" y="-1828800"/>
            <a:ext cx="16256000" cy="10845800"/>
          </a:xfrm>
          <a:prstGeom prst="rect">
            <a:avLst/>
          </a:prstGeom>
          <a:noFill/>
          <a:ln w="9525">
            <a:noFill/>
            <a:miter lim="800000"/>
            <a:headEnd/>
            <a:tailEnd/>
          </a:ln>
        </p:spPr>
      </p:pic>
    </p:spTree>
    <p:extLst>
      <p:ext uri="{BB962C8B-B14F-4D97-AF65-F5344CB8AC3E}">
        <p14:creationId xmlns:p14="http://schemas.microsoft.com/office/powerpoint/2010/main" val="226708627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 2015.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757" r="-4602"/>
          <a:stretch/>
        </p:blipFill>
        <p:spPr>
          <a:xfrm>
            <a:off x="457200" y="0"/>
            <a:ext cx="8229600" cy="6858000"/>
          </a:xfrm>
        </p:spPr>
      </p:pic>
    </p:spTree>
    <p:extLst>
      <p:ext uri="{BB962C8B-B14F-4D97-AF65-F5344CB8AC3E}">
        <p14:creationId xmlns:p14="http://schemas.microsoft.com/office/powerpoint/2010/main" val="2272222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457200" y="1143000"/>
            <a:ext cx="8229600" cy="4864100"/>
          </a:xfrm>
        </p:spPr>
        <p:txBody>
          <a:bodyPr>
            <a:normAutofit fontScale="92500" lnSpcReduction="20000"/>
          </a:bodyPr>
          <a:lstStyle/>
          <a:p>
            <a:r>
              <a:rPr lang="en-US" dirty="0"/>
              <a:t>Privacy Posting is now called the “Notice of Patient Privacy  Policy”</a:t>
            </a:r>
          </a:p>
          <a:p>
            <a:r>
              <a:rPr lang="en-US" dirty="0"/>
              <a:t>The Policy must include that you need special releases for:</a:t>
            </a:r>
          </a:p>
          <a:p>
            <a:pPr eaLnBrk="1" hangingPunct="1"/>
            <a:r>
              <a:rPr lang="en-US" dirty="0"/>
              <a:t>disclosures of psychotherapy notes </a:t>
            </a:r>
          </a:p>
          <a:p>
            <a:pPr eaLnBrk="1" hangingPunct="1"/>
            <a:r>
              <a:rPr lang="en-US" dirty="0"/>
              <a:t>disclosures of Protected Health Information for marketing purposes; and </a:t>
            </a:r>
          </a:p>
          <a:p>
            <a:pPr eaLnBrk="1" hangingPunct="1"/>
            <a:r>
              <a:rPr lang="en-US" dirty="0"/>
              <a:t>disclosures that constitute a </a:t>
            </a:r>
            <a:r>
              <a:rPr lang="en-US" b="1" dirty="0"/>
              <a:t>sale</a:t>
            </a:r>
            <a:r>
              <a:rPr lang="en-US" dirty="0"/>
              <a:t> of Protected Health Information; as well as a statement that other uses and disclosures not described in the Notice of Privacy Practices will be made only with authorization from the individual.</a:t>
            </a:r>
          </a:p>
          <a:p>
            <a:pPr lvl="1"/>
            <a:endParaRPr lang="en-US" dirty="0"/>
          </a:p>
        </p:txBody>
      </p:sp>
      <p:sp>
        <p:nvSpPr>
          <p:cNvPr id="3" name="Title 2"/>
          <p:cNvSpPr>
            <a:spLocks noGrp="1"/>
          </p:cNvSpPr>
          <p:nvPr>
            <p:ph type="title"/>
          </p:nvPr>
        </p:nvSpPr>
        <p:spPr/>
        <p:txBody>
          <a:bodyPr/>
          <a:lstStyle/>
          <a:p>
            <a:pPr>
              <a:defRPr/>
            </a:pPr>
            <a:r>
              <a:rPr lang="en-US" dirty="0"/>
              <a:t>Privacy Posting Changes</a:t>
            </a:r>
          </a:p>
        </p:txBody>
      </p:sp>
    </p:spTree>
    <p:extLst>
      <p:ext uri="{BB962C8B-B14F-4D97-AF65-F5344CB8AC3E}">
        <p14:creationId xmlns:p14="http://schemas.microsoft.com/office/powerpoint/2010/main" val="3611950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457200" y="1260388"/>
            <a:ext cx="8229600" cy="4865775"/>
          </a:xfrm>
        </p:spPr>
        <p:txBody>
          <a:bodyPr>
            <a:normAutofit/>
          </a:bodyPr>
          <a:lstStyle/>
          <a:p>
            <a:pPr eaLnBrk="1" hangingPunct="1"/>
            <a:r>
              <a:rPr lang="en-US" dirty="0"/>
              <a:t>That an individual has a right to opt out of fundraising communications (i.e. if the Covered Entity intends to contact the individual regarding fundraising).</a:t>
            </a:r>
          </a:p>
          <a:p>
            <a:pPr eaLnBrk="1" hangingPunct="1"/>
            <a:r>
              <a:rPr lang="en-US" dirty="0"/>
              <a:t>The right of an affected individual to be notified following a breach of unsecured Protected Health Information.</a:t>
            </a:r>
          </a:p>
          <a:p>
            <a:pPr marL="0" indent="0">
              <a:buNone/>
            </a:pPr>
            <a:endParaRPr lang="en-US" dirty="0"/>
          </a:p>
        </p:txBody>
      </p:sp>
    </p:spTree>
    <p:extLst>
      <p:ext uri="{BB962C8B-B14F-4D97-AF65-F5344CB8AC3E}">
        <p14:creationId xmlns:p14="http://schemas.microsoft.com/office/powerpoint/2010/main" val="1180667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53830"/>
            <a:ext cx="8229600" cy="5272334"/>
          </a:xfrm>
        </p:spPr>
        <p:txBody>
          <a:bodyPr>
            <a:normAutofit lnSpcReduction="10000"/>
          </a:bodyPr>
          <a:lstStyle/>
          <a:p>
            <a:r>
              <a:rPr lang="en-US" dirty="0"/>
              <a:t>Good place to pause and talk about compliant fee schedules for a second.</a:t>
            </a:r>
          </a:p>
          <a:p>
            <a:r>
              <a:rPr lang="en-US" dirty="0"/>
              <a:t>When they look, they look…</a:t>
            </a:r>
          </a:p>
          <a:p>
            <a:r>
              <a:rPr lang="en-US" dirty="0"/>
              <a:t>They look at forms, postings, what you have people sign and whether that info. is protected.</a:t>
            </a:r>
          </a:p>
          <a:p>
            <a:r>
              <a:rPr lang="en-US" dirty="0"/>
              <a:t>Dual fee systems</a:t>
            </a:r>
          </a:p>
          <a:p>
            <a:r>
              <a:rPr lang="en-US" dirty="0"/>
              <a:t>Point of service</a:t>
            </a:r>
          </a:p>
          <a:p>
            <a:r>
              <a:rPr lang="en-US" dirty="0"/>
              <a:t>Now can NOT report to ins. if patient dictates, which can cause more scrutiny.</a:t>
            </a:r>
          </a:p>
        </p:txBody>
      </p:sp>
    </p:spTree>
    <p:extLst>
      <p:ext uri="{BB962C8B-B14F-4D97-AF65-F5344CB8AC3E}">
        <p14:creationId xmlns:p14="http://schemas.microsoft.com/office/powerpoint/2010/main" val="2831148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838200"/>
          </a:xfrm>
        </p:spPr>
        <p:txBody>
          <a:bodyPr/>
          <a:lstStyle/>
          <a:p>
            <a:pPr eaLnBrk="1" hangingPunct="1">
              <a:defRPr/>
            </a:pPr>
            <a:r>
              <a:rPr lang="en-US" sz="3600" dirty="0">
                <a:solidFill>
                  <a:srgbClr val="C00000"/>
                </a:solidFill>
                <a:latin typeface="Arial" charset="0"/>
                <a:cs typeface="Arial" charset="0"/>
              </a:rPr>
              <a:t>How About You?…Do You Worry?</a:t>
            </a:r>
          </a:p>
        </p:txBody>
      </p:sp>
      <p:sp>
        <p:nvSpPr>
          <p:cNvPr id="8195" name="Content Placeholder 2"/>
          <p:cNvSpPr>
            <a:spLocks noGrp="1"/>
          </p:cNvSpPr>
          <p:nvPr>
            <p:ph idx="1"/>
          </p:nvPr>
        </p:nvSpPr>
        <p:spPr>
          <a:xfrm>
            <a:off x="228600" y="683245"/>
            <a:ext cx="4419600" cy="2667000"/>
          </a:xfrm>
        </p:spPr>
        <p:txBody>
          <a:bodyPr>
            <a:normAutofit fontScale="92500" lnSpcReduction="10000"/>
          </a:bodyPr>
          <a:lstStyle/>
          <a:p>
            <a:pPr eaLnBrk="1" hangingPunct="1">
              <a:buFont typeface="Arial" pitchFamily="34" charset="0"/>
              <a:buChar char="•"/>
              <a:defRPr/>
            </a:pPr>
            <a:r>
              <a:rPr lang="en-US" sz="2000" dirty="0">
                <a:latin typeface="Arial" pitchFamily="34" charset="0"/>
                <a:cs typeface="Arial" pitchFamily="34" charset="0"/>
              </a:rPr>
              <a:t>Dual fee schedule?</a:t>
            </a:r>
          </a:p>
          <a:p>
            <a:pPr eaLnBrk="1" hangingPunct="1">
              <a:buFont typeface="Arial" pitchFamily="34" charset="0"/>
              <a:buChar char="•"/>
              <a:defRPr/>
            </a:pPr>
            <a:r>
              <a:rPr lang="en-US" sz="2000" dirty="0">
                <a:latin typeface="Arial" pitchFamily="34" charset="0"/>
                <a:cs typeface="Arial" pitchFamily="34" charset="0"/>
              </a:rPr>
              <a:t>Cash discounts? </a:t>
            </a:r>
          </a:p>
          <a:p>
            <a:pPr eaLnBrk="1" hangingPunct="1">
              <a:buFont typeface="Arial" pitchFamily="34" charset="0"/>
              <a:buChar char="•"/>
              <a:defRPr/>
            </a:pPr>
            <a:r>
              <a:rPr lang="en-US" sz="2000" dirty="0">
                <a:latin typeface="Arial" pitchFamily="34" charset="0"/>
                <a:cs typeface="Arial" pitchFamily="34" charset="0"/>
              </a:rPr>
              <a:t>OIG inducement violations  </a:t>
            </a:r>
          </a:p>
          <a:p>
            <a:pPr eaLnBrk="1" hangingPunct="1">
              <a:buFont typeface="Arial" pitchFamily="34" charset="0"/>
              <a:buChar char="•"/>
              <a:defRPr/>
            </a:pPr>
            <a:r>
              <a:rPr lang="en-US" sz="2000">
                <a:latin typeface="Arial" pitchFamily="34" charset="0"/>
                <a:cs typeface="Arial" pitchFamily="34" charset="0"/>
              </a:rPr>
              <a:t>Is your financial policy </a:t>
            </a:r>
            <a:r>
              <a:rPr lang="en-US" sz="2000" dirty="0">
                <a:latin typeface="Arial" pitchFamily="34" charset="0"/>
                <a:cs typeface="Arial" pitchFamily="34" charset="0"/>
              </a:rPr>
              <a:t>legal &amp; </a:t>
            </a:r>
          </a:p>
          <a:p>
            <a:pPr marL="0" indent="0" eaLnBrk="1" hangingPunct="1">
              <a:buFont typeface="Arial" pitchFamily="34" charset="0"/>
              <a:buNone/>
              <a:defRPr/>
            </a:pPr>
            <a:r>
              <a:rPr lang="en-US" sz="2000" dirty="0">
                <a:latin typeface="Arial" pitchFamily="34" charset="0"/>
                <a:cs typeface="Arial" pitchFamily="34" charset="0"/>
              </a:rPr>
              <a:t>     compliant  at all levels?</a:t>
            </a:r>
          </a:p>
          <a:p>
            <a:pPr marL="0" indent="0" eaLnBrk="1" hangingPunct="1">
              <a:buFont typeface="Arial" pitchFamily="34" charset="0"/>
              <a:buNone/>
              <a:defRPr/>
            </a:pPr>
            <a:endParaRPr lang="en-US" sz="2000" b="1" dirty="0">
              <a:latin typeface="Arial" pitchFamily="34" charset="0"/>
              <a:cs typeface="Arial" pitchFamily="34" charset="0"/>
            </a:endParaRPr>
          </a:p>
          <a:p>
            <a:pPr marL="0" indent="0" eaLnBrk="1" hangingPunct="1">
              <a:buFont typeface="Arial" pitchFamily="34" charset="0"/>
              <a:buNone/>
              <a:defRPr/>
            </a:pPr>
            <a:r>
              <a:rPr lang="en-US" sz="2000" b="1" dirty="0">
                <a:latin typeface="Arial" pitchFamily="34" charset="0"/>
                <a:cs typeface="Arial" pitchFamily="34" charset="0"/>
              </a:rPr>
              <a:t>If you don’t worry, YOU SHOULD!</a:t>
            </a:r>
          </a:p>
          <a:p>
            <a:pPr marL="0" indent="0" eaLnBrk="1" hangingPunct="1">
              <a:buFont typeface="Arial" pitchFamily="34" charset="0"/>
              <a:buNone/>
              <a:defRPr/>
            </a:pPr>
            <a:r>
              <a:rPr lang="en-US" sz="2000" b="1" dirty="0">
                <a:latin typeface="Arial" pitchFamily="34" charset="0"/>
                <a:cs typeface="Arial" pitchFamily="34" charset="0"/>
              </a:rPr>
              <a:t>Better yet. Know the Rules! </a:t>
            </a:r>
          </a:p>
        </p:txBody>
      </p:sp>
      <p:pic>
        <p:nvPicPr>
          <p:cNvPr id="12292" name="Picture 3" descr="head-in-san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383628"/>
            <a:ext cx="2438400" cy="1643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4517" name="Slide Number Placeholder 4"/>
          <p:cNvSpPr>
            <a:spLocks noGrp="1"/>
          </p:cNvSpPr>
          <p:nvPr>
            <p:ph type="sldNum" sz="quarter" idx="12"/>
          </p:nvPr>
        </p:nvSpPr>
        <p:spPr bwMode="auto">
          <a:xfrm>
            <a:off x="6553200" y="6127750"/>
            <a:ext cx="2133600" cy="365125"/>
          </a:xfrm>
          <a:noFill/>
          <a:ln>
            <a:miter lim="800000"/>
            <a:headEnd/>
            <a:tailEnd/>
          </a:ln>
        </p:spPr>
        <p:txBody>
          <a:bodyPr/>
          <a:lstStyle/>
          <a:p>
            <a:fld id="{FFE6DB28-8AD6-4A95-AFC8-709D6C56FDDC}" type="slidenum">
              <a:rPr lang="en-US"/>
              <a:pPr/>
              <a:t>44</a:t>
            </a:fld>
            <a:endParaRPr lang="en-US"/>
          </a:p>
        </p:txBody>
      </p:sp>
      <p:pic>
        <p:nvPicPr>
          <p:cNvPr id="64518" name="Picture 8" descr="C:\Users\RAFDC\AppData\Local\Microsoft\Windows\Temporary Internet Files\Content.Outlook\D3AEURK3\TotemRegulation-2012-01 (2).png"/>
          <p:cNvPicPr>
            <a:picLocks noChangeAspect="1" noChangeArrowheads="1"/>
          </p:cNvPicPr>
          <p:nvPr/>
        </p:nvPicPr>
        <p:blipFill>
          <a:blip r:embed="rId4" cstate="print"/>
          <a:srcRect/>
          <a:stretch>
            <a:fillRect/>
          </a:stretch>
        </p:blipFill>
        <p:spPr bwMode="auto">
          <a:xfrm>
            <a:off x="4177885" y="683245"/>
            <a:ext cx="4343400" cy="4343400"/>
          </a:xfrm>
          <a:prstGeom prst="rect">
            <a:avLst/>
          </a:prstGeom>
          <a:noFill/>
          <a:ln w="9525">
            <a:noFill/>
            <a:miter lim="800000"/>
            <a:headEnd/>
            <a:tailEnd/>
          </a:ln>
        </p:spPr>
      </p:pic>
      <p:sp>
        <p:nvSpPr>
          <p:cNvPr id="2" name="TextBox 1"/>
          <p:cNvSpPr txBox="1"/>
          <p:nvPr/>
        </p:nvSpPr>
        <p:spPr>
          <a:xfrm>
            <a:off x="0" y="5385692"/>
            <a:ext cx="9144000" cy="1261884"/>
          </a:xfrm>
          <a:prstGeom prst="rect">
            <a:avLst/>
          </a:prstGeom>
          <a:noFill/>
        </p:spPr>
        <p:txBody>
          <a:bodyPr wrap="square" rtlCol="0">
            <a:spAutoFit/>
          </a:bodyPr>
          <a:lstStyle/>
          <a:p>
            <a:r>
              <a:rPr lang="en-US" sz="2400" dirty="0">
                <a:solidFill>
                  <a:schemeClr val="tx2"/>
                </a:solidFill>
              </a:rPr>
              <a:t>To receive a Sample 1 Page Financial Policy from Dr. </a:t>
            </a:r>
            <a:r>
              <a:rPr lang="en-US" sz="2400" dirty="0" err="1">
                <a:solidFill>
                  <a:schemeClr val="tx2"/>
                </a:solidFill>
              </a:rPr>
              <a:t>Foxworth</a:t>
            </a:r>
            <a:r>
              <a:rPr lang="en-US" sz="2400" dirty="0">
                <a:solidFill>
                  <a:schemeClr val="tx2"/>
                </a:solidFill>
              </a:rPr>
              <a:t>, Text  </a:t>
            </a:r>
            <a:r>
              <a:rPr lang="en-US" sz="2800" b="1" dirty="0">
                <a:solidFill>
                  <a:schemeClr val="tx2"/>
                </a:solidFill>
              </a:rPr>
              <a:t>DRT</a:t>
            </a:r>
            <a:r>
              <a:rPr lang="en-US" sz="2400" dirty="0">
                <a:solidFill>
                  <a:schemeClr val="tx2"/>
                </a:solidFill>
              </a:rPr>
              <a:t> to</a:t>
            </a:r>
            <a:r>
              <a:rPr lang="en-US" sz="2800" b="1" dirty="0">
                <a:solidFill>
                  <a:schemeClr val="tx2"/>
                </a:solidFill>
              </a:rPr>
              <a:t> </a:t>
            </a:r>
            <a:r>
              <a:rPr lang="is-IS" sz="2800" dirty="0"/>
              <a:t>(601) 227-7720</a:t>
            </a:r>
            <a:r>
              <a:rPr lang="en-US" sz="2400" dirty="0">
                <a:solidFill>
                  <a:schemeClr val="tx2"/>
                </a:solidFill>
              </a:rPr>
              <a:t>.  This is a great tool that you can customize in your office and a step toward becoming more compliant! </a:t>
            </a:r>
            <a:endParaRPr lang="en-US" sz="2400" u="sng" dirty="0">
              <a:solidFill>
                <a:schemeClr val="tx2"/>
              </a:solidFill>
            </a:endParaRPr>
          </a:p>
        </p:txBody>
      </p:sp>
    </p:spTree>
    <p:extLst>
      <p:ext uri="{BB962C8B-B14F-4D97-AF65-F5344CB8AC3E}">
        <p14:creationId xmlns:p14="http://schemas.microsoft.com/office/powerpoint/2010/main" val="1077589319"/>
      </p:ext>
    </p:extLst>
  </p:cSld>
  <p:clrMapOvr>
    <a:masterClrMapping/>
  </p:clrMapOvr>
  <p:transition advTm="3004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26877A-2CBB-804D-9979-27D000A92E2D}"/>
              </a:ext>
            </a:extLst>
          </p:cNvPr>
          <p:cNvSpPr>
            <a:spLocks noGrp="1"/>
          </p:cNvSpPr>
          <p:nvPr>
            <p:ph idx="1"/>
          </p:nvPr>
        </p:nvSpPr>
        <p:spPr>
          <a:xfrm>
            <a:off x="1940010" y="1600200"/>
            <a:ext cx="6746789" cy="4525963"/>
          </a:xfrm>
        </p:spPr>
        <p:txBody>
          <a:bodyPr/>
          <a:lstStyle/>
          <a:p>
            <a:r>
              <a:rPr lang="en-US" dirty="0"/>
              <a:t>Email Form</a:t>
            </a:r>
          </a:p>
          <a:p>
            <a:r>
              <a:rPr lang="en-US" dirty="0"/>
              <a:t>Alert List</a:t>
            </a:r>
          </a:p>
          <a:p>
            <a:r>
              <a:rPr lang="en-US" dirty="0"/>
              <a:t>CHUSA</a:t>
            </a:r>
          </a:p>
          <a:p>
            <a:r>
              <a:rPr lang="en-US" dirty="0"/>
              <a:t>Affordable Care Act (Obamacare)</a:t>
            </a:r>
          </a:p>
          <a:p>
            <a:r>
              <a:rPr lang="en-US" dirty="0"/>
              <a:t>Guides</a:t>
            </a:r>
          </a:p>
        </p:txBody>
      </p:sp>
    </p:spTree>
    <p:extLst>
      <p:ext uri="{BB962C8B-B14F-4D97-AF65-F5344CB8AC3E}">
        <p14:creationId xmlns:p14="http://schemas.microsoft.com/office/powerpoint/2010/main" val="732875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43847"/>
          </a:xfrm>
        </p:spPr>
        <p:txBody>
          <a:bodyPr>
            <a:normAutofit/>
          </a:bodyPr>
          <a:lstStyle/>
          <a:p>
            <a:pPr marL="0" indent="0" algn="ctr">
              <a:buNone/>
            </a:pPr>
            <a:endParaRPr lang="en-US" dirty="0"/>
          </a:p>
          <a:p>
            <a:pPr marL="0" indent="0" algn="ctr">
              <a:buNone/>
            </a:pPr>
            <a:endParaRPr lang="en-US" dirty="0"/>
          </a:p>
          <a:p>
            <a:pPr marL="0" indent="0" algn="ctr">
              <a:buNone/>
            </a:pPr>
            <a:r>
              <a:rPr lang="en-US" sz="4400" dirty="0"/>
              <a:t>Best Friend</a:t>
            </a:r>
          </a:p>
          <a:p>
            <a:pPr marL="0" indent="0" algn="ctr">
              <a:buNone/>
            </a:pPr>
            <a:endParaRPr lang="en-US" sz="4400" dirty="0"/>
          </a:p>
          <a:p>
            <a:pPr marL="0" indent="0" algn="ctr">
              <a:buNone/>
            </a:pPr>
            <a:endParaRPr lang="en-US" sz="4400" dirty="0"/>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sz="4400" dirty="0"/>
          </a:p>
        </p:txBody>
      </p:sp>
    </p:spTree>
    <p:extLst>
      <p:ext uri="{BB962C8B-B14F-4D97-AF65-F5344CB8AC3E}">
        <p14:creationId xmlns:p14="http://schemas.microsoft.com/office/powerpoint/2010/main" val="2144038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 20 ABNEnglish 2020.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603" t="1" r="-8535" b="1"/>
          <a:stretch/>
        </p:blipFill>
        <p:spPr>
          <a:xfrm>
            <a:off x="457200" y="-69275"/>
            <a:ext cx="8229600" cy="6858000"/>
          </a:xfrm>
        </p:spPr>
      </p:pic>
    </p:spTree>
    <p:extLst>
      <p:ext uri="{BB962C8B-B14F-4D97-AF65-F5344CB8AC3E}">
        <p14:creationId xmlns:p14="http://schemas.microsoft.com/office/powerpoint/2010/main" val="2120573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43847"/>
          </a:xfrm>
        </p:spPr>
        <p:txBody>
          <a:bodyPr>
            <a:normAutofit/>
          </a:bodyPr>
          <a:lstStyle/>
          <a:p>
            <a:pPr marL="0" indent="0" algn="ctr">
              <a:buNone/>
            </a:pPr>
            <a:endParaRPr lang="en-US" dirty="0"/>
          </a:p>
          <a:p>
            <a:pPr marL="0" indent="0" algn="ctr">
              <a:buNone/>
            </a:pPr>
            <a:endParaRPr lang="en-US" dirty="0"/>
          </a:p>
          <a:p>
            <a:pPr marL="0" indent="0" algn="ctr">
              <a:buNone/>
            </a:pPr>
            <a:r>
              <a:rPr lang="en-US" sz="4400" dirty="0"/>
              <a:t>Risk Analysis</a:t>
            </a:r>
          </a:p>
          <a:p>
            <a:pPr marL="0" indent="0" algn="ctr">
              <a:buNone/>
            </a:pPr>
            <a:endParaRPr lang="en-US" sz="4400" dirty="0"/>
          </a:p>
          <a:p>
            <a:pPr marL="0" indent="0" algn="ctr">
              <a:buNone/>
            </a:pPr>
            <a:endParaRPr lang="en-US" sz="4400" dirty="0"/>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sz="4400" dirty="0"/>
          </a:p>
        </p:txBody>
      </p:sp>
    </p:spTree>
    <p:extLst>
      <p:ext uri="{BB962C8B-B14F-4D97-AF65-F5344CB8AC3E}">
        <p14:creationId xmlns:p14="http://schemas.microsoft.com/office/powerpoint/2010/main" val="289041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a:t>Risk Analysis</a:t>
            </a:r>
            <a:endParaRPr lang="en-US" sz="2000" dirty="0"/>
          </a:p>
          <a:p>
            <a:r>
              <a:rPr lang="en-US" sz="2800" b="1" dirty="0"/>
              <a:t>Date performed_________                                                              Participants______________________</a:t>
            </a:r>
            <a:endParaRPr lang="en-US" sz="2400" dirty="0"/>
          </a:p>
          <a:p>
            <a:pPr marL="0" indent="0">
              <a:buNone/>
            </a:pPr>
            <a:r>
              <a:rPr lang="en-US" sz="2800" b="1" dirty="0"/>
              <a:t> </a:t>
            </a:r>
            <a:endParaRPr lang="en-US" sz="2800" dirty="0"/>
          </a:p>
          <a:p>
            <a:r>
              <a:rPr lang="en-US" sz="2800" b="1" dirty="0"/>
              <a:t>Inventory of Assets that contain PHI, including key staff, business associates, etc. :</a:t>
            </a:r>
            <a:endParaRPr lang="en-US" sz="2800" dirty="0"/>
          </a:p>
          <a:p>
            <a:pPr lvl="1"/>
            <a:r>
              <a:rPr lang="en-US" sz="2400" b="1" dirty="0"/>
              <a:t>Lap Top Computer</a:t>
            </a:r>
            <a:endParaRPr lang="en-US" sz="2400" dirty="0"/>
          </a:p>
          <a:p>
            <a:pPr lvl="1"/>
            <a:r>
              <a:rPr lang="en-US" sz="2400" b="1" dirty="0"/>
              <a:t>On-site server</a:t>
            </a:r>
            <a:endParaRPr lang="en-US" sz="2400" dirty="0"/>
          </a:p>
          <a:p>
            <a:pPr lvl="1"/>
            <a:r>
              <a:rPr lang="en-US" sz="2400" b="1" dirty="0"/>
              <a:t>__________, etc.</a:t>
            </a:r>
            <a:endParaRPr lang="en-US" sz="2400" dirty="0"/>
          </a:p>
          <a:p>
            <a:endParaRPr lang="en-US" dirty="0"/>
          </a:p>
        </p:txBody>
      </p:sp>
    </p:spTree>
    <p:extLst>
      <p:ext uri="{BB962C8B-B14F-4D97-AF65-F5344CB8AC3E}">
        <p14:creationId xmlns:p14="http://schemas.microsoft.com/office/powerpoint/2010/main" val="342449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2209800" y="2971800"/>
            <a:ext cx="6400800" cy="838200"/>
          </a:xfrm>
        </p:spPr>
        <p:txBody>
          <a:bodyPr/>
          <a:lstStyle/>
          <a:p>
            <a:pPr>
              <a:lnSpc>
                <a:spcPct val="90000"/>
              </a:lnSpc>
            </a:pPr>
            <a:r>
              <a:rPr lang="en-US" sz="4800"/>
              <a:t>Ski Lift Acrobatics</a:t>
            </a:r>
            <a:r>
              <a:rPr lang="en-US"/>
              <a:t> </a:t>
            </a:r>
          </a:p>
          <a:p>
            <a:pPr>
              <a:lnSpc>
                <a:spcPct val="90000"/>
              </a:lnSpc>
            </a:pPr>
            <a:endParaRPr lang="en-US"/>
          </a:p>
          <a:p>
            <a:pPr>
              <a:lnSpc>
                <a:spcPct val="90000"/>
              </a:lnSpc>
            </a:pPr>
            <a:endParaRPr lang="en-US"/>
          </a:p>
          <a:p>
            <a:pPr>
              <a:lnSpc>
                <a:spcPct val="90000"/>
              </a:lnSpc>
            </a:pPr>
            <a:endParaRPr lang="en-US"/>
          </a:p>
          <a:p>
            <a:pPr>
              <a:lnSpc>
                <a:spcPct val="90000"/>
              </a:lnSpc>
            </a:pPr>
            <a:endParaRPr lang="en-US" sz="1200"/>
          </a:p>
        </p:txBody>
      </p:sp>
      <p:pic>
        <p:nvPicPr>
          <p:cNvPr id="5123" name="Picture 3" descr="j0363142[1]"/>
          <p:cNvPicPr>
            <a:picLocks noChangeAspect="1" noChangeArrowheads="1"/>
          </p:cNvPicPr>
          <p:nvPr/>
        </p:nvPicPr>
        <p:blipFill>
          <a:blip r:embed="rId2" cstate="print"/>
          <a:srcRect/>
          <a:stretch>
            <a:fillRect/>
          </a:stretch>
        </p:blipFill>
        <p:spPr bwMode="auto">
          <a:xfrm>
            <a:off x="4114800" y="609600"/>
            <a:ext cx="3505200" cy="1981200"/>
          </a:xfrm>
          <a:prstGeom prst="rect">
            <a:avLst/>
          </a:prstGeom>
          <a:noFill/>
        </p:spPr>
      </p:pic>
      <p:pic>
        <p:nvPicPr>
          <p:cNvPr id="5124" name="Picture 4"/>
          <p:cNvPicPr>
            <a:picLocks noChangeAspect="1" noChangeArrowheads="1"/>
          </p:cNvPicPr>
          <p:nvPr/>
        </p:nvPicPr>
        <p:blipFill>
          <a:blip r:embed="rId3" cstate="print"/>
          <a:srcRect/>
          <a:stretch>
            <a:fillRect/>
          </a:stretch>
        </p:blipFill>
        <p:spPr bwMode="auto">
          <a:xfrm>
            <a:off x="1143000" y="1066800"/>
            <a:ext cx="1276350" cy="12192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cstate="print"/>
          <a:srcRect/>
          <a:stretch>
            <a:fillRect/>
          </a:stretch>
        </p:blipFill>
        <p:spPr bwMode="auto">
          <a:xfrm>
            <a:off x="457200" y="3810000"/>
            <a:ext cx="3902075" cy="2600325"/>
          </a:xfrm>
          <a:prstGeom prst="rect">
            <a:avLst/>
          </a:prstGeom>
          <a:noFill/>
          <a:ln w="9525">
            <a:noFill/>
            <a:miter lim="800000"/>
            <a:headEnd/>
            <a:tailEnd/>
          </a:ln>
          <a:effectLst/>
        </p:spPr>
      </p:pic>
    </p:spTree>
    <p:extLst>
      <p:ext uri="{BB962C8B-B14F-4D97-AF65-F5344CB8AC3E}">
        <p14:creationId xmlns:p14="http://schemas.microsoft.com/office/powerpoint/2010/main" val="6554510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4-16 at 12.07.34 PM.png"/>
          <p:cNvPicPr>
            <a:picLocks noGrp="1" noChangeAspect="1"/>
          </p:cNvPicPr>
          <p:nvPr>
            <p:ph idx="1"/>
          </p:nvPr>
        </p:nvPicPr>
        <p:blipFill>
          <a:blip r:embed="rId2">
            <a:extLst>
              <a:ext uri="{28A0092B-C50C-407E-A947-70E740481C1C}">
                <a14:useLocalDpi xmlns:a14="http://schemas.microsoft.com/office/drawing/2010/main" val="0"/>
              </a:ext>
            </a:extLst>
          </a:blip>
          <a:srcRect l="-39293" r="-39293"/>
          <a:stretch>
            <a:fillRect/>
          </a:stretch>
        </p:blipFill>
        <p:spPr>
          <a:xfrm>
            <a:off x="457200" y="230188"/>
            <a:ext cx="8229600" cy="6504346"/>
          </a:xfrm>
        </p:spPr>
      </p:pic>
    </p:spTree>
    <p:extLst>
      <p:ext uri="{BB962C8B-B14F-4D97-AF65-F5344CB8AC3E}">
        <p14:creationId xmlns:p14="http://schemas.microsoft.com/office/powerpoint/2010/main" val="1451258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11200"/>
            <a:ext cx="8229600" cy="5559425"/>
          </a:xfrm>
        </p:spPr>
        <p:txBody>
          <a:bodyPr>
            <a:normAutofit fontScale="92500" lnSpcReduction="10000"/>
          </a:bodyPr>
          <a:lstStyle/>
          <a:p>
            <a:pPr>
              <a:buNone/>
            </a:pPr>
            <a:r>
              <a:rPr lang="en-US" b="1" dirty="0"/>
              <a:t>Item from inventory list</a:t>
            </a:r>
            <a:r>
              <a:rPr lang="en-US" dirty="0"/>
              <a:t>: Lap Top computer</a:t>
            </a:r>
          </a:p>
          <a:p>
            <a:r>
              <a:rPr lang="en-US" b="1" dirty="0"/>
              <a:t>Threats and vulnerabilities</a:t>
            </a:r>
            <a:r>
              <a:rPr lang="en-US" dirty="0"/>
              <a:t>:  </a:t>
            </a:r>
          </a:p>
          <a:p>
            <a:pPr marL="0" indent="0">
              <a:buNone/>
            </a:pPr>
            <a:r>
              <a:rPr lang="en-US" dirty="0"/>
              <a:t>1. Viruses </a:t>
            </a:r>
          </a:p>
          <a:p>
            <a:pPr marL="0" indent="0">
              <a:buNone/>
            </a:pPr>
            <a:r>
              <a:rPr lang="en-US" dirty="0"/>
              <a:t>2. Lack of adequate policies and procedures  for who uses computer - for what purposes </a:t>
            </a:r>
          </a:p>
          <a:p>
            <a:pPr marL="0" indent="0">
              <a:buNone/>
            </a:pPr>
            <a:r>
              <a:rPr lang="en-US" dirty="0"/>
              <a:t>3. Unknown location overnight </a:t>
            </a:r>
          </a:p>
          <a:p>
            <a:pPr marL="0" indent="0">
              <a:buNone/>
            </a:pPr>
            <a:r>
              <a:rPr lang="en-US" dirty="0"/>
              <a:t>4. No protocols to prevent unauthorized internet access </a:t>
            </a:r>
          </a:p>
          <a:p>
            <a:pPr marL="0" indent="0">
              <a:buNone/>
            </a:pPr>
            <a:r>
              <a:rPr lang="en-US" dirty="0"/>
              <a:t>5. At risk for theft while being transported</a:t>
            </a:r>
          </a:p>
          <a:p>
            <a:pPr marL="0" indent="0">
              <a:buNone/>
            </a:pPr>
            <a:r>
              <a:rPr lang="en-US" dirty="0"/>
              <a:t>6. Data at rest not encrypted</a:t>
            </a:r>
          </a:p>
          <a:p>
            <a:pPr marL="0" indent="0">
              <a:buNone/>
            </a:pPr>
            <a:r>
              <a:rPr lang="en-US" dirty="0"/>
              <a:t>7. _________________ etc.</a:t>
            </a:r>
          </a:p>
          <a:p>
            <a:endParaRPr lang="en-US" dirty="0"/>
          </a:p>
        </p:txBody>
      </p:sp>
    </p:spTree>
    <p:extLst>
      <p:ext uri="{BB962C8B-B14F-4D97-AF65-F5344CB8AC3E}">
        <p14:creationId xmlns:p14="http://schemas.microsoft.com/office/powerpoint/2010/main" val="350096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Present controls in place</a:t>
            </a:r>
            <a:r>
              <a:rPr lang="en-US" dirty="0"/>
              <a:t>: </a:t>
            </a:r>
          </a:p>
          <a:p>
            <a:pPr marL="0" indent="0">
              <a:buNone/>
            </a:pPr>
            <a:r>
              <a:rPr lang="en-US" dirty="0"/>
              <a:t>4. There is a policy in place to limit unauthorized utilization of the internet </a:t>
            </a:r>
          </a:p>
          <a:p>
            <a:pPr marL="0" indent="0">
              <a:buNone/>
            </a:pPr>
            <a:r>
              <a:rPr lang="en-US" dirty="0"/>
              <a:t>5. When transported in the car the computer is to always be locked in the trunk if left in the car </a:t>
            </a:r>
          </a:p>
          <a:p>
            <a:pPr marL="0" indent="0">
              <a:buNone/>
            </a:pPr>
            <a:endParaRPr lang="en-US" dirty="0"/>
          </a:p>
        </p:txBody>
      </p:sp>
    </p:spTree>
    <p:extLst>
      <p:ext uri="{BB962C8B-B14F-4D97-AF65-F5344CB8AC3E}">
        <p14:creationId xmlns:p14="http://schemas.microsoft.com/office/powerpoint/2010/main" val="2664536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46126"/>
            <a:ext cx="8229600" cy="5380038"/>
          </a:xfrm>
        </p:spPr>
        <p:txBody>
          <a:bodyPr/>
          <a:lstStyle/>
          <a:p>
            <a:r>
              <a:rPr lang="en-US" b="1" dirty="0"/>
              <a:t>Gap analysis </a:t>
            </a:r>
            <a:r>
              <a:rPr lang="en-US" dirty="0"/>
              <a:t>- Still needed: </a:t>
            </a:r>
          </a:p>
          <a:p>
            <a:pPr marL="0" indent="0">
              <a:buNone/>
            </a:pPr>
            <a:r>
              <a:rPr lang="en-US" dirty="0"/>
              <a:t>1. Anti Virus </a:t>
            </a:r>
          </a:p>
          <a:p>
            <a:pPr marL="0" indent="0">
              <a:buNone/>
            </a:pPr>
            <a:r>
              <a:rPr lang="en-US" dirty="0"/>
              <a:t>2. Adequate Policies and Procedures need to be developed and trained to staff </a:t>
            </a:r>
          </a:p>
          <a:p>
            <a:pPr marL="0" indent="0">
              <a:buNone/>
            </a:pPr>
            <a:r>
              <a:rPr lang="en-US" dirty="0"/>
              <a:t>3. System for ‘checking out’ the computer, if taken off premises, to know who has it and when it is to be returned</a:t>
            </a:r>
          </a:p>
          <a:p>
            <a:pPr marL="0" indent="0">
              <a:buNone/>
            </a:pPr>
            <a:endParaRPr lang="en-US" dirty="0"/>
          </a:p>
          <a:p>
            <a:pPr marL="0" indent="0">
              <a:buNone/>
            </a:pPr>
            <a:r>
              <a:rPr lang="en-US" dirty="0"/>
              <a:t>6. Non-encrypted data</a:t>
            </a:r>
          </a:p>
          <a:p>
            <a:pPr marL="0" indent="0">
              <a:buNone/>
            </a:pPr>
            <a:endParaRPr lang="en-US" dirty="0"/>
          </a:p>
        </p:txBody>
      </p:sp>
    </p:spTree>
    <p:extLst>
      <p:ext uri="{BB962C8B-B14F-4D97-AF65-F5344CB8AC3E}">
        <p14:creationId xmlns:p14="http://schemas.microsoft.com/office/powerpoint/2010/main" val="2394676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14096"/>
            <a:ext cx="8229600" cy="5955785"/>
          </a:xfrm>
        </p:spPr>
        <p:txBody>
          <a:bodyPr>
            <a:normAutofit fontScale="62500" lnSpcReduction="20000"/>
          </a:bodyPr>
          <a:lstStyle/>
          <a:p>
            <a:r>
              <a:rPr lang="en-US" sz="5100" b="1" dirty="0"/>
              <a:t>Potential solutions:</a:t>
            </a:r>
            <a:r>
              <a:rPr lang="en-US" sz="5100" dirty="0"/>
              <a:t> </a:t>
            </a:r>
          </a:p>
          <a:p>
            <a:pPr marL="0" indent="0">
              <a:buNone/>
            </a:pPr>
            <a:r>
              <a:rPr lang="en-US" sz="5800" dirty="0"/>
              <a:t>1. Install anti-virus, buy new </a:t>
            </a:r>
          </a:p>
          <a:p>
            <a:pPr marL="0" indent="0">
              <a:buNone/>
            </a:pPr>
            <a:r>
              <a:rPr lang="en-US" sz="5800" dirty="0"/>
              <a:t>2. Install anti-virus as ‘additional computer’ on an existing plan </a:t>
            </a:r>
          </a:p>
          <a:p>
            <a:pPr marL="0" indent="0">
              <a:buNone/>
            </a:pPr>
            <a:r>
              <a:rPr lang="en-US" sz="5800" dirty="0"/>
              <a:t>3. Download anti-virus from the internet. </a:t>
            </a:r>
          </a:p>
          <a:p>
            <a:pPr marL="0" indent="0">
              <a:buNone/>
            </a:pPr>
            <a:r>
              <a:rPr lang="en-US" sz="5800" dirty="0"/>
              <a:t>4. Consider McAfee, Norton, AVG, Sophos </a:t>
            </a:r>
          </a:p>
          <a:p>
            <a:pPr marL="0" indent="0">
              <a:buNone/>
            </a:pPr>
            <a:r>
              <a:rPr lang="en-US" sz="5800" dirty="0"/>
              <a:t>5. Policies could be written from scratch on each individual area needed. </a:t>
            </a:r>
          </a:p>
          <a:p>
            <a:pPr marL="0" indent="0">
              <a:buNone/>
            </a:pPr>
            <a:r>
              <a:rPr lang="en-US" sz="5800" dirty="0"/>
              <a:t>6. Existing Policies could be expanded to cover areas of concern.</a:t>
            </a:r>
          </a:p>
        </p:txBody>
      </p:sp>
    </p:spTree>
    <p:extLst>
      <p:ext uri="{BB962C8B-B14F-4D97-AF65-F5344CB8AC3E}">
        <p14:creationId xmlns:p14="http://schemas.microsoft.com/office/powerpoint/2010/main" val="3209637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70074"/>
            <a:ext cx="8229600" cy="4856090"/>
          </a:xfrm>
        </p:spPr>
        <p:txBody>
          <a:bodyPr>
            <a:normAutofit fontScale="92500"/>
          </a:bodyPr>
          <a:lstStyle/>
          <a:p>
            <a:pPr marL="0" indent="0">
              <a:buNone/>
            </a:pPr>
            <a:r>
              <a:rPr lang="en-US" dirty="0"/>
              <a:t>7. A ‘check out system’ could be set up similar to a library card </a:t>
            </a:r>
          </a:p>
          <a:p>
            <a:pPr marL="0" indent="0">
              <a:buNone/>
            </a:pPr>
            <a:r>
              <a:rPr lang="en-US" dirty="0"/>
              <a:t>8. One individual could be put in charge of ‘loaning out’ equipment and keeping a log of who has what, where, etc.</a:t>
            </a:r>
          </a:p>
          <a:p>
            <a:pPr marL="0" indent="0">
              <a:buNone/>
            </a:pPr>
            <a:r>
              <a:rPr lang="en-US" dirty="0"/>
              <a:t> 9. Could require the lap top never leave the office. </a:t>
            </a:r>
          </a:p>
          <a:p>
            <a:pPr marL="0" indent="0">
              <a:buNone/>
            </a:pPr>
            <a:r>
              <a:rPr lang="en-US" dirty="0"/>
              <a:t>10. Check with IT professional for encryption solutions</a:t>
            </a:r>
          </a:p>
          <a:p>
            <a:pPr marL="0" indent="0">
              <a:buNone/>
            </a:pPr>
            <a:r>
              <a:rPr lang="en-US" dirty="0"/>
              <a:t>11.___________, etc.</a:t>
            </a:r>
          </a:p>
          <a:p>
            <a:endParaRPr lang="en-US" dirty="0"/>
          </a:p>
        </p:txBody>
      </p:sp>
    </p:spTree>
    <p:extLst>
      <p:ext uri="{BB962C8B-B14F-4D97-AF65-F5344CB8AC3E}">
        <p14:creationId xmlns:p14="http://schemas.microsoft.com/office/powerpoint/2010/main" val="10236264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66750"/>
            <a:ext cx="8229600" cy="5683249"/>
          </a:xfrm>
        </p:spPr>
        <p:txBody>
          <a:bodyPr>
            <a:normAutofit/>
          </a:bodyPr>
          <a:lstStyle/>
          <a:p>
            <a:r>
              <a:rPr lang="en-US" b="1" dirty="0"/>
              <a:t>Mitigation of risk</a:t>
            </a:r>
            <a:r>
              <a:rPr lang="en-US" dirty="0"/>
              <a:t>:  </a:t>
            </a:r>
          </a:p>
          <a:p>
            <a:pPr marL="0" indent="0">
              <a:buNone/>
            </a:pPr>
            <a:r>
              <a:rPr lang="en-US" dirty="0"/>
              <a:t>1. Download and install Norton anti-virus </a:t>
            </a:r>
          </a:p>
          <a:p>
            <a:pPr marL="0" indent="0">
              <a:buNone/>
            </a:pPr>
            <a:r>
              <a:rPr lang="en-US" dirty="0"/>
              <a:t>2. Expand existing policies to cover areas of concern relating to who is authorized to use the equipment and check it out </a:t>
            </a:r>
          </a:p>
          <a:p>
            <a:pPr marL="0" indent="0">
              <a:buNone/>
            </a:pPr>
            <a:r>
              <a:rPr lang="en-US" dirty="0"/>
              <a:t>3. Office manager will be in charge of ‘releasing’ the lap top for overnight only use. </a:t>
            </a:r>
          </a:p>
          <a:p>
            <a:endParaRPr lang="en-US" dirty="0"/>
          </a:p>
          <a:p>
            <a:pPr marL="0" indent="0">
              <a:buNone/>
            </a:pPr>
            <a:r>
              <a:rPr lang="en-US" dirty="0"/>
              <a:t>6. Office manager will oversee implementation of encryption for data at rest</a:t>
            </a:r>
          </a:p>
          <a:p>
            <a:endParaRPr lang="en-US" dirty="0"/>
          </a:p>
        </p:txBody>
      </p:sp>
    </p:spTree>
    <p:extLst>
      <p:ext uri="{BB962C8B-B14F-4D97-AF65-F5344CB8AC3E}">
        <p14:creationId xmlns:p14="http://schemas.microsoft.com/office/powerpoint/2010/main" val="1034662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Who is going to follow up: </a:t>
            </a:r>
            <a:endParaRPr lang="en-US" dirty="0"/>
          </a:p>
          <a:p>
            <a:pPr lvl="0"/>
            <a:r>
              <a:rPr lang="en-US" dirty="0"/>
              <a:t>Office manager will</a:t>
            </a:r>
            <a:r>
              <a:rPr lang="en-US" b="1" dirty="0"/>
              <a:t> </a:t>
            </a:r>
            <a:r>
              <a:rPr lang="en-US" dirty="0"/>
              <a:t>assure that all components of the mitigation process are in place and functioning by</a:t>
            </a:r>
            <a:r>
              <a:rPr lang="en-US" b="1" dirty="0"/>
              <a:t> ___________</a:t>
            </a:r>
            <a:r>
              <a:rPr lang="en-US" dirty="0"/>
              <a:t> , record the date of implementation on the risk analysis form and create a report detailing the new function to be placed in the hands of senior management by _______ (date).</a:t>
            </a:r>
          </a:p>
        </p:txBody>
      </p:sp>
    </p:spTree>
    <p:extLst>
      <p:ext uri="{BB962C8B-B14F-4D97-AF65-F5344CB8AC3E}">
        <p14:creationId xmlns:p14="http://schemas.microsoft.com/office/powerpoint/2010/main" val="13394905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9436"/>
            <a:ext cx="8229600" cy="2670372"/>
          </a:xfrm>
        </p:spPr>
        <p:txBody>
          <a:bodyPr/>
          <a:lstStyle/>
          <a:p>
            <a:r>
              <a:rPr lang="en-US" dirty="0"/>
              <a:t>The new wrinkle = Information Systems Activity Review</a:t>
            </a:r>
          </a:p>
          <a:p>
            <a:pPr lvl="0"/>
            <a:r>
              <a:rPr lang="en-US" dirty="0"/>
              <a:t>Added request, in addition to risk analysis, started January 2015 as a new component of meaningful use attestation audits.</a:t>
            </a:r>
          </a:p>
          <a:p>
            <a:pPr marL="0" indent="0" algn="ctr">
              <a:buNone/>
            </a:pPr>
            <a:endParaRPr lang="en-US" dirty="0"/>
          </a:p>
        </p:txBody>
      </p:sp>
    </p:spTree>
    <p:extLst>
      <p:ext uri="{BB962C8B-B14F-4D97-AF65-F5344CB8AC3E}">
        <p14:creationId xmlns:p14="http://schemas.microsoft.com/office/powerpoint/2010/main" val="3810939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Equipment Maintenance:</a:t>
            </a:r>
            <a:r>
              <a:rPr lang="en-US" dirty="0"/>
              <a:t> Equipment is maintained by in-house IT staff_____________(name of person/persons). Any outside work needed is monitored by such person as who did what at what time and is recorded on the risk analysis form for easy review and update- as well- status of periodic testing for proper function of maintained equipment if recorded. </a:t>
            </a:r>
          </a:p>
          <a:p>
            <a:endParaRPr lang="en-US" dirty="0"/>
          </a:p>
        </p:txBody>
      </p:sp>
    </p:spTree>
    <p:extLst>
      <p:ext uri="{BB962C8B-B14F-4D97-AF65-F5344CB8AC3E}">
        <p14:creationId xmlns:p14="http://schemas.microsoft.com/office/powerpoint/2010/main" val="78790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How do they catch people</a:t>
            </a:r>
          </a:p>
        </p:txBody>
      </p:sp>
    </p:spTree>
    <p:extLst>
      <p:ext uri="{BB962C8B-B14F-4D97-AF65-F5344CB8AC3E}">
        <p14:creationId xmlns:p14="http://schemas.microsoft.com/office/powerpoint/2010/main" val="3071520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Data Recovery: </a:t>
            </a:r>
            <a:r>
              <a:rPr lang="en-US" dirty="0"/>
              <a:t>In the event of loss of access to data, for any reason, restoration can take place via </a:t>
            </a:r>
            <a:r>
              <a:rPr lang="en-US" dirty="0" err="1"/>
              <a:t>Carbonite</a:t>
            </a:r>
            <a:r>
              <a:rPr lang="en-US" dirty="0"/>
              <a:t> cloud backup. Senior management is in possession of the process for restoration.</a:t>
            </a:r>
          </a:p>
          <a:p>
            <a:r>
              <a:rPr lang="en-US" b="1" dirty="0"/>
              <a:t>Emergency Mode Function:</a:t>
            </a:r>
            <a:r>
              <a:rPr lang="en-US" dirty="0"/>
              <a:t> This piece of equipment is not critical for basic functions in the event of a disaster such as flood, earthquake, tornado, etc. that may interrupt or destroy function. Other office equipment can access needed data and perform functionality.</a:t>
            </a:r>
          </a:p>
          <a:p>
            <a:endParaRPr lang="en-US" dirty="0"/>
          </a:p>
        </p:txBody>
      </p:sp>
    </p:spTree>
    <p:extLst>
      <p:ext uri="{BB962C8B-B14F-4D97-AF65-F5344CB8AC3E}">
        <p14:creationId xmlns:p14="http://schemas.microsoft.com/office/powerpoint/2010/main" val="10837580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hipaa-survival-kit-cart.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4441" r="-31614" b="2"/>
          <a:stretch/>
        </p:blipFill>
        <p:spPr>
          <a:xfrm>
            <a:off x="457200" y="647898"/>
            <a:ext cx="8229600" cy="5478265"/>
          </a:xfrm>
        </p:spPr>
      </p:pic>
    </p:spTree>
    <p:extLst>
      <p:ext uri="{BB962C8B-B14F-4D97-AF65-F5344CB8AC3E}">
        <p14:creationId xmlns:p14="http://schemas.microsoft.com/office/powerpoint/2010/main" val="2611263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paa logo.jpg"/>
          <p:cNvPicPr>
            <a:picLocks noChangeAspect="1"/>
          </p:cNvPicPr>
          <p:nvPr/>
        </p:nvPicPr>
        <p:blipFill>
          <a:blip r:embed="rId2">
            <a:alphaModFix amt="23000"/>
            <a:extLst>
              <a:ext uri="{BEBA8EAE-BF5A-486C-A8C5-ECC9F3942E4B}">
                <a14:imgProps xmlns:a14="http://schemas.microsoft.com/office/drawing/2010/main">
                  <a14:imgLayer r:embed="rId3">
                    <a14:imgEffect>
                      <a14:saturation sat="174000"/>
                    </a14:imgEffect>
                  </a14:imgLayer>
                </a14:imgProps>
              </a:ext>
              <a:ext uri="{28A0092B-C50C-407E-A947-70E740481C1C}">
                <a14:useLocalDpi xmlns:a14="http://schemas.microsoft.com/office/drawing/2010/main" val="0"/>
              </a:ext>
            </a:extLst>
          </a:blip>
          <a:stretch>
            <a:fillRect/>
          </a:stretch>
        </p:blipFill>
        <p:spPr>
          <a:xfrm>
            <a:off x="617838" y="191094"/>
            <a:ext cx="8019534" cy="6477596"/>
          </a:xfrm>
          <a:prstGeom prst="rect">
            <a:avLst/>
          </a:prstGeom>
        </p:spPr>
      </p:pic>
      <p:sp>
        <p:nvSpPr>
          <p:cNvPr id="3" name="Title 2"/>
          <p:cNvSpPr>
            <a:spLocks noGrp="1"/>
          </p:cNvSpPr>
          <p:nvPr>
            <p:ph type="title"/>
          </p:nvPr>
        </p:nvSpPr>
        <p:spPr>
          <a:xfrm>
            <a:off x="1485901" y="332651"/>
            <a:ext cx="6172200" cy="857250"/>
          </a:xfrm>
        </p:spPr>
        <p:txBody>
          <a:bodyPr/>
          <a:lstStyle/>
          <a:p>
            <a:pPr>
              <a:defRPr/>
            </a:pPr>
            <a:r>
              <a:rPr lang="en-US" b="1" i="1" dirty="0">
                <a:solidFill>
                  <a:srgbClr val="0000FF"/>
                </a:solidFill>
              </a:rPr>
              <a:t>Special Offer Survival Kit</a:t>
            </a:r>
          </a:p>
        </p:txBody>
      </p:sp>
      <p:sp>
        <p:nvSpPr>
          <p:cNvPr id="6" name="Content Placeholder 1"/>
          <p:cNvSpPr txBox="1">
            <a:spLocks/>
          </p:cNvSpPr>
          <p:nvPr/>
        </p:nvSpPr>
        <p:spPr>
          <a:xfrm>
            <a:off x="1173892" y="1618736"/>
            <a:ext cx="6993924" cy="4572000"/>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b="1" dirty="0"/>
              <a:t>Retail Price of $</a:t>
            </a:r>
            <a:r>
              <a:rPr lang="en-US" b="1" strike="sngStrike" dirty="0">
                <a:solidFill>
                  <a:srgbClr val="FF0000"/>
                </a:solidFill>
              </a:rPr>
              <a:t>549.00</a:t>
            </a:r>
          </a:p>
          <a:p>
            <a:pPr>
              <a:defRPr/>
            </a:pPr>
            <a:r>
              <a:rPr lang="en-US" b="1" dirty="0"/>
              <a:t>Discounted Webinar Price of $397.00</a:t>
            </a:r>
          </a:p>
          <a:p>
            <a:pPr marL="0" indent="0" algn="ctr">
              <a:buNone/>
            </a:pPr>
            <a:r>
              <a:rPr lang="en-US" sz="1800" b="1" dirty="0"/>
              <a:t>OIG Compliance Program FREE </a:t>
            </a:r>
            <a:r>
              <a:rPr lang="en-US" sz="1800" dirty="0"/>
              <a:t>with purchase </a:t>
            </a:r>
          </a:p>
          <a:p>
            <a:pPr marL="0" indent="0" algn="ctr">
              <a:buNone/>
            </a:pPr>
            <a:r>
              <a:rPr lang="en-US" sz="1800" dirty="0"/>
              <a:t>of any HIPAA product, from this seminar</a:t>
            </a:r>
          </a:p>
          <a:p>
            <a:pPr marL="0" indent="0" algn="ctr">
              <a:buNone/>
            </a:pPr>
            <a:r>
              <a:rPr lang="en-US" sz="1800" dirty="0"/>
              <a:t>( </a:t>
            </a:r>
            <a:r>
              <a:rPr lang="en-US" sz="1800" b="1" dirty="0">
                <a:solidFill>
                  <a:srgbClr val="FF0000"/>
                </a:solidFill>
              </a:rPr>
              <a:t>$399 Retail Value</a:t>
            </a:r>
            <a:r>
              <a:rPr lang="en-US" sz="1800" dirty="0"/>
              <a:t>)</a:t>
            </a:r>
            <a:endParaRPr lang="en-US" sz="2700" b="1" dirty="0"/>
          </a:p>
          <a:p>
            <a:pPr marL="82153" indent="0" algn="ctr">
              <a:buNone/>
              <a:defRPr/>
            </a:pPr>
            <a:r>
              <a:rPr lang="en-US" b="1" dirty="0"/>
              <a:t>Call </a:t>
            </a:r>
            <a:r>
              <a:rPr lang="en-US" b="1" dirty="0">
                <a:solidFill>
                  <a:srgbClr val="0000FF"/>
                </a:solidFill>
              </a:rPr>
              <a:t>214-437-7559 </a:t>
            </a:r>
            <a:r>
              <a:rPr lang="en-US" b="1" dirty="0"/>
              <a:t>or </a:t>
            </a:r>
          </a:p>
          <a:p>
            <a:pPr marL="82153" indent="0" algn="ctr">
              <a:buNone/>
              <a:defRPr/>
            </a:pPr>
            <a:r>
              <a:rPr lang="en-US" b="1" dirty="0"/>
              <a:t>Email: </a:t>
            </a:r>
            <a:r>
              <a:rPr lang="en-US" b="1" dirty="0">
                <a:solidFill>
                  <a:srgbClr val="0000FF"/>
                </a:solidFill>
                <a:hlinkClick r:id="rId4"/>
              </a:rPr>
              <a:t>Ty.talcott@gmail.com</a:t>
            </a:r>
            <a:r>
              <a:rPr lang="en-US" b="1" dirty="0">
                <a:solidFill>
                  <a:srgbClr val="0000FF"/>
                </a:solidFill>
              </a:rPr>
              <a:t> / </a:t>
            </a:r>
            <a:r>
              <a:rPr lang="en-US" b="1" dirty="0" err="1">
                <a:solidFill>
                  <a:srgbClr val="0000FF"/>
                </a:solidFill>
              </a:rPr>
              <a:t>info.hipaa@gmail.com</a:t>
            </a:r>
            <a:endParaRPr lang="en-US" b="1" dirty="0"/>
          </a:p>
        </p:txBody>
      </p:sp>
    </p:spTree>
    <p:extLst>
      <p:ext uri="{BB962C8B-B14F-4D97-AF65-F5344CB8AC3E}">
        <p14:creationId xmlns:p14="http://schemas.microsoft.com/office/powerpoint/2010/main" val="31355523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paa-survival-kit-cart-sil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488" y="474775"/>
            <a:ext cx="2871603" cy="2871603"/>
          </a:xfrm>
          <a:prstGeom prst="rect">
            <a:avLst/>
          </a:prstGeom>
        </p:spPr>
      </p:pic>
      <p:sp>
        <p:nvSpPr>
          <p:cNvPr id="2" name="TextBox 1"/>
          <p:cNvSpPr txBox="1"/>
          <p:nvPr/>
        </p:nvSpPr>
        <p:spPr>
          <a:xfrm>
            <a:off x="889687" y="3784986"/>
            <a:ext cx="7317818" cy="2554545"/>
          </a:xfrm>
          <a:prstGeom prst="rect">
            <a:avLst/>
          </a:prstGeom>
          <a:noFill/>
        </p:spPr>
        <p:txBody>
          <a:bodyPr wrap="square" rtlCol="0">
            <a:spAutoFit/>
          </a:bodyPr>
          <a:lstStyle/>
          <a:p>
            <a:r>
              <a:rPr lang="en-US" sz="2000" b="1" dirty="0"/>
              <a:t>Super-Charge your Silver with HIPAA Boot Camp!</a:t>
            </a:r>
          </a:p>
          <a:p>
            <a:r>
              <a:rPr lang="en-US" sz="2000" dirty="0"/>
              <a:t>With this Super-Charged Silver Program, you receive everything in both the Survival Kit &amp; Silver program, plus we come on-site and train your compliance officer Face-to-Face. We assist with fully implementing your HIPAA program, train your staff in person, complete a physical plant walk through/inspection and Certify your Compliance Officer. Increase your four monthly payments to $948 + Travel Expenses for HIPAA Boot Camp!</a:t>
            </a:r>
          </a:p>
        </p:txBody>
      </p:sp>
      <p:sp>
        <p:nvSpPr>
          <p:cNvPr id="3" name="TextBox 2"/>
          <p:cNvSpPr txBox="1"/>
          <p:nvPr/>
        </p:nvSpPr>
        <p:spPr>
          <a:xfrm>
            <a:off x="432487" y="420130"/>
            <a:ext cx="5185002" cy="3170099"/>
          </a:xfrm>
          <a:prstGeom prst="rect">
            <a:avLst/>
          </a:prstGeom>
          <a:noFill/>
        </p:spPr>
        <p:txBody>
          <a:bodyPr wrap="square" rtlCol="0">
            <a:spAutoFit/>
          </a:bodyPr>
          <a:lstStyle/>
          <a:p>
            <a:r>
              <a:rPr lang="en-US" sz="2000" b="1" dirty="0"/>
              <a:t>Silver Program: </a:t>
            </a:r>
            <a:r>
              <a:rPr lang="en-US" sz="2000" dirty="0"/>
              <a:t>This is a very popular AFFORDABLE midrange service we provide for authoring your HIPAA compliance manual for you; Risk Analysis, ISAR, around 100 pages of policies, customized documents and forms, and much more required by the government.  The promotional price is four payments of $449 each or a $100 discount for pay-in-full. If you have already purchased the Survival Kit, you will receive a credit toward your upgrade!</a:t>
            </a:r>
          </a:p>
        </p:txBody>
      </p:sp>
    </p:spTree>
    <p:extLst>
      <p:ext uri="{BB962C8B-B14F-4D97-AF65-F5344CB8AC3E}">
        <p14:creationId xmlns:p14="http://schemas.microsoft.com/office/powerpoint/2010/main" val="8276032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6C9487-CC18-0240-AD92-E8517FA10609}"/>
              </a:ext>
            </a:extLst>
          </p:cNvPr>
          <p:cNvSpPr>
            <a:spLocks noGrp="1"/>
          </p:cNvSpPr>
          <p:nvPr>
            <p:ph type="ctrTitle"/>
          </p:nvPr>
        </p:nvSpPr>
        <p:spPr>
          <a:xfrm>
            <a:off x="269423" y="1114425"/>
            <a:ext cx="8523514" cy="4739368"/>
          </a:xfrm>
        </p:spPr>
        <p:txBody>
          <a:bodyPr>
            <a:noAutofit/>
          </a:bodyPr>
          <a:lstStyle/>
          <a:p>
            <a:r>
              <a:rPr lang="en-US" sz="2400" b="1" dirty="0"/>
              <a:t>PERFECT PRACTICE SOLUTIONS PRESENTS:</a:t>
            </a:r>
            <a:br>
              <a:rPr lang="en-US" sz="2400" b="1" dirty="0"/>
            </a:br>
            <a:r>
              <a:rPr lang="en-US" sz="2400" b="1" dirty="0"/>
              <a:t>The Simple Solution Guides</a:t>
            </a:r>
            <a:br>
              <a:rPr lang="en-US" sz="2400" b="1" dirty="0"/>
            </a:br>
            <a:r>
              <a:rPr lang="en-US" sz="2100" u="sng" dirty="0"/>
              <a:t/>
            </a:r>
            <a:br>
              <a:rPr lang="en-US" sz="2100" u="sng" dirty="0"/>
            </a:br>
            <a:r>
              <a:rPr lang="en-US" sz="2100" b="1" u="sng" dirty="0">
                <a:solidFill>
                  <a:srgbClr val="FF0000"/>
                </a:solidFill>
              </a:rPr>
              <a:t>The Simple Solution Guide To</a:t>
            </a:r>
            <a:r>
              <a:rPr lang="en-US" sz="2100" u="sng" dirty="0">
                <a:solidFill>
                  <a:srgbClr val="FF0000"/>
                </a:solidFill>
              </a:rPr>
              <a:t> Managing Medicare Madness </a:t>
            </a:r>
            <a:r>
              <a:rPr lang="en-US" sz="2100" u="sng" dirty="0"/>
              <a:t>-</a:t>
            </a:r>
            <a:r>
              <a:rPr lang="en-US" sz="2100" dirty="0"/>
              <a:t> Navigate coding/documentation rules and regulations, maximize collections, decreased denials and avoid fines and/or other enforcement activity!!</a:t>
            </a:r>
            <a:br>
              <a:rPr lang="en-US" sz="2100" dirty="0"/>
            </a:br>
            <a:r>
              <a:rPr lang="en-US" sz="2100" b="1" u="sng" dirty="0">
                <a:solidFill>
                  <a:srgbClr val="FF0000"/>
                </a:solidFill>
              </a:rPr>
              <a:t>The Simple Solution Guide To</a:t>
            </a:r>
            <a:r>
              <a:rPr lang="en-US" sz="2100" u="sng" dirty="0">
                <a:solidFill>
                  <a:srgbClr val="FF0000"/>
                </a:solidFill>
              </a:rPr>
              <a:t> Documentation, Billing and Treatment Plans</a:t>
            </a:r>
            <a:r>
              <a:rPr lang="en-US" sz="2100" dirty="0"/>
              <a:t> - Maximize reimbursement, meet regulatory requirements and increase patient follow through for increased collections and referrals!</a:t>
            </a:r>
            <a:br>
              <a:rPr lang="en-US" sz="2100" dirty="0"/>
            </a:br>
            <a:r>
              <a:rPr lang="en-US" sz="2100" b="1" u="sng" dirty="0">
                <a:solidFill>
                  <a:srgbClr val="FF0000"/>
                </a:solidFill>
              </a:rPr>
              <a:t>The Simple Solution Guide To</a:t>
            </a:r>
            <a:r>
              <a:rPr lang="en-US" sz="2100" u="sng" dirty="0">
                <a:solidFill>
                  <a:srgbClr val="FF0000"/>
                </a:solidFill>
              </a:rPr>
              <a:t> maximum insurance reimbursement (101)</a:t>
            </a:r>
            <a:r>
              <a:rPr lang="en-US" sz="2100" dirty="0">
                <a:solidFill>
                  <a:srgbClr val="FF0000"/>
                </a:solidFill>
              </a:rPr>
              <a:t> </a:t>
            </a:r>
            <a:r>
              <a:rPr lang="en-US" sz="2100" dirty="0"/>
              <a:t>-Essential for the very survival of the practice that relies on third-party pay!</a:t>
            </a:r>
            <a:br>
              <a:rPr lang="en-US" sz="2100" dirty="0"/>
            </a:br>
            <a:r>
              <a:rPr lang="en-US" sz="2100" b="1" u="sng" dirty="0">
                <a:solidFill>
                  <a:srgbClr val="FF0000"/>
                </a:solidFill>
              </a:rPr>
              <a:t>The Simple Solution Guide To</a:t>
            </a:r>
            <a:r>
              <a:rPr lang="en-US" sz="2100" u="sng" dirty="0">
                <a:solidFill>
                  <a:srgbClr val="FF0000"/>
                </a:solidFill>
              </a:rPr>
              <a:t> Office Policies and Procedures</a:t>
            </a:r>
            <a:r>
              <a:rPr lang="en-US" sz="2100" dirty="0"/>
              <a:t> -…. The most overlooked practice component, that causes the most staff problems! Make practice life simple and fun again!</a:t>
            </a:r>
            <a:br>
              <a:rPr lang="en-US" sz="2100" dirty="0"/>
            </a:br>
            <a:endParaRPr lang="en-US" sz="2100" dirty="0"/>
          </a:p>
        </p:txBody>
      </p:sp>
    </p:spTree>
    <p:extLst>
      <p:ext uri="{BB962C8B-B14F-4D97-AF65-F5344CB8AC3E}">
        <p14:creationId xmlns:p14="http://schemas.microsoft.com/office/powerpoint/2010/main" val="10487137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6C9487-CC18-0240-AD92-E8517FA10609}"/>
              </a:ext>
            </a:extLst>
          </p:cNvPr>
          <p:cNvSpPr>
            <a:spLocks noGrp="1"/>
          </p:cNvSpPr>
          <p:nvPr>
            <p:ph type="ctrTitle"/>
          </p:nvPr>
        </p:nvSpPr>
        <p:spPr>
          <a:xfrm>
            <a:off x="257176" y="771525"/>
            <a:ext cx="8523514" cy="5229225"/>
          </a:xfrm>
        </p:spPr>
        <p:txBody>
          <a:bodyPr>
            <a:noAutofit/>
          </a:bodyPr>
          <a:lstStyle/>
          <a:p>
            <a:r>
              <a:rPr lang="en-US" sz="2100" b="1" u="sng" dirty="0">
                <a:solidFill>
                  <a:srgbClr val="FF0000"/>
                </a:solidFill>
              </a:rPr>
              <a:t>The Simple Solution Guide To</a:t>
            </a:r>
            <a:r>
              <a:rPr lang="en-US" sz="2100" u="sng" dirty="0">
                <a:solidFill>
                  <a:srgbClr val="FF0000"/>
                </a:solidFill>
              </a:rPr>
              <a:t> practice essentials for all and new doctor checklist</a:t>
            </a:r>
            <a:r>
              <a:rPr lang="en-US" sz="2100" u="sng" dirty="0"/>
              <a:t> </a:t>
            </a:r>
            <a:r>
              <a:rPr lang="en-US" sz="2100" dirty="0"/>
              <a:t>- Find all the things that fall through the cracks - the comprehensive </a:t>
            </a:r>
            <a:r>
              <a:rPr lang="en-US" sz="2100" i="1" dirty="0"/>
              <a:t>GUIDE</a:t>
            </a:r>
            <a:r>
              <a:rPr lang="en-US" sz="2100" dirty="0"/>
              <a:t> for every practice relative to legal concerns, registrations, business plans and what it takes to move forward! An absolute must for a new doctor check list essential for launching a new practice!</a:t>
            </a:r>
            <a:br>
              <a:rPr lang="en-US" sz="2100" dirty="0"/>
            </a:br>
            <a:r>
              <a:rPr lang="en-US" sz="2100" b="1" u="sng" dirty="0">
                <a:solidFill>
                  <a:srgbClr val="FF0000"/>
                </a:solidFill>
              </a:rPr>
              <a:t>The Simple Solution Guide To</a:t>
            </a:r>
            <a:r>
              <a:rPr lang="en-US" sz="2100" u="sng" dirty="0">
                <a:solidFill>
                  <a:srgbClr val="FF0000"/>
                </a:solidFill>
              </a:rPr>
              <a:t> Hiring, Firing, &amp; Teambuilding</a:t>
            </a:r>
            <a:r>
              <a:rPr lang="en-US" sz="2100" dirty="0"/>
              <a:t> - Every experienced doctor knows the biggest opportunity and/or the biggest hassle you have revolves around personnel! This guide is essential to help hire and develop the right team! With the right team victory is yours! PERIOD! </a:t>
            </a:r>
            <a:br>
              <a:rPr lang="en-US" sz="2100" dirty="0"/>
            </a:br>
            <a:r>
              <a:rPr lang="en-US" sz="2100" b="1" u="sng" dirty="0">
                <a:solidFill>
                  <a:srgbClr val="FF0000"/>
                </a:solidFill>
              </a:rPr>
              <a:t>The Simple Solution Guide To</a:t>
            </a:r>
            <a:r>
              <a:rPr lang="en-US" sz="2100" u="sng" dirty="0">
                <a:solidFill>
                  <a:srgbClr val="FF0000"/>
                </a:solidFill>
              </a:rPr>
              <a:t> the ABC’s of Front Desk operations</a:t>
            </a:r>
            <a:r>
              <a:rPr lang="en-US" sz="2100" u="sng" dirty="0"/>
              <a:t> -</a:t>
            </a:r>
            <a:r>
              <a:rPr lang="en-US" sz="2100" dirty="0"/>
              <a:t> It all starts and stops here! Learn approaches to handling the phone/ patients and front desk activities critical to maximize referrals/patient retention and collections.</a:t>
            </a:r>
            <a:br>
              <a:rPr lang="en-US" sz="2100" dirty="0"/>
            </a:br>
            <a:r>
              <a:rPr lang="en-US" sz="2100" b="1" u="sng" dirty="0">
                <a:solidFill>
                  <a:srgbClr val="FF0000"/>
                </a:solidFill>
              </a:rPr>
              <a:t>The Simple Solution Guide To</a:t>
            </a:r>
            <a:r>
              <a:rPr lang="en-US" sz="2100" u="sng" dirty="0">
                <a:solidFill>
                  <a:srgbClr val="FF0000"/>
                </a:solidFill>
              </a:rPr>
              <a:t> Ultimate CA Training</a:t>
            </a:r>
            <a:r>
              <a:rPr lang="en-US" sz="2100" dirty="0"/>
              <a:t> - one of the greatest missed opportunities, in most practices, is to create the well-trained, well-rounded, cross trained, confident CA. Watch your practice supercharge to the next level!</a:t>
            </a:r>
            <a:br>
              <a:rPr lang="en-US" sz="2100" dirty="0"/>
            </a:br>
            <a:endParaRPr lang="en-US" sz="2100" dirty="0"/>
          </a:p>
        </p:txBody>
      </p:sp>
    </p:spTree>
    <p:extLst>
      <p:ext uri="{BB962C8B-B14F-4D97-AF65-F5344CB8AC3E}">
        <p14:creationId xmlns:p14="http://schemas.microsoft.com/office/powerpoint/2010/main" val="2146703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752BB3-4C74-8F41-A1A4-839FDAE65B2A}"/>
              </a:ext>
            </a:extLst>
          </p:cNvPr>
          <p:cNvSpPr>
            <a:spLocks noGrp="1"/>
          </p:cNvSpPr>
          <p:nvPr>
            <p:ph idx="1"/>
          </p:nvPr>
        </p:nvSpPr>
        <p:spPr>
          <a:xfrm>
            <a:off x="318407" y="1126671"/>
            <a:ext cx="8499021" cy="4665889"/>
          </a:xfrm>
        </p:spPr>
        <p:txBody>
          <a:bodyPr>
            <a:normAutofit lnSpcReduction="10000"/>
          </a:bodyPr>
          <a:lstStyle/>
          <a:p>
            <a:r>
              <a:rPr lang="en-US" sz="2400" b="1" dirty="0"/>
              <a:t>Individual Simple Solution Guides at a retail price of $159 each</a:t>
            </a:r>
          </a:p>
          <a:p>
            <a:pPr marL="0" indent="0">
              <a:buNone/>
            </a:pPr>
            <a:r>
              <a:rPr lang="en-US" sz="2400" dirty="0"/>
              <a:t>Receive Individual guides in electronic download format to customize forms, flyers, policies, etc.!</a:t>
            </a:r>
          </a:p>
          <a:p>
            <a:pPr marL="0" indent="0">
              <a:buNone/>
            </a:pPr>
            <a:endParaRPr lang="en-US" sz="2400" dirty="0"/>
          </a:p>
          <a:p>
            <a:r>
              <a:rPr lang="en-US" sz="2400" dirty="0"/>
              <a:t>Purchase the ‘Eight Pack’ today! </a:t>
            </a:r>
            <a:r>
              <a:rPr lang="en-US" sz="2400" b="1" dirty="0"/>
              <a:t>Get ALL eight</a:t>
            </a:r>
            <a:r>
              <a:rPr lang="en-US" sz="2400" dirty="0"/>
              <a:t> Simple Solution Guides for an unbelievable event price of just $497</a:t>
            </a:r>
            <a:r>
              <a:rPr lang="en-US" sz="2400" i="1" dirty="0"/>
              <a:t>, a savings of more than $600 off retail pricing-plus, you receive the Guides in </a:t>
            </a:r>
            <a:r>
              <a:rPr lang="en-US" sz="2400" b="1" i="1" dirty="0"/>
              <a:t>hard copy!</a:t>
            </a:r>
            <a:r>
              <a:rPr lang="en-US" sz="2400" i="1" dirty="0"/>
              <a:t> (And </a:t>
            </a:r>
            <a:r>
              <a:rPr lang="en-US" sz="2400" b="1" i="1" dirty="0"/>
              <a:t>electronic download </a:t>
            </a:r>
            <a:r>
              <a:rPr lang="en-US" sz="2400" i="1" dirty="0"/>
              <a:t>to customize forms, flyers, policies, etc. to your office!)</a:t>
            </a:r>
          </a:p>
          <a:p>
            <a:endParaRPr lang="en-US" sz="2400" i="1" dirty="0"/>
          </a:p>
          <a:p>
            <a:pPr marL="0" indent="0" algn="ctr">
              <a:buNone/>
            </a:pPr>
            <a:r>
              <a:rPr lang="en-US" sz="2400" b="1" i="1" dirty="0"/>
              <a:t>For more information or to order:</a:t>
            </a:r>
          </a:p>
          <a:p>
            <a:pPr marL="0" indent="0" algn="ctr">
              <a:buNone/>
            </a:pPr>
            <a:r>
              <a:rPr lang="en-US" sz="2400" b="1" i="1" dirty="0"/>
              <a:t>PH: 469-371-8804  or E: </a:t>
            </a:r>
            <a:r>
              <a:rPr lang="en-US" sz="2400" b="1" i="1" dirty="0">
                <a:solidFill>
                  <a:schemeClr val="accent1">
                    <a:lumMod val="75000"/>
                  </a:schemeClr>
                </a:solidFill>
              </a:rPr>
              <a:t>Ty.Talcott@gmail.com</a:t>
            </a:r>
          </a:p>
          <a:p>
            <a:pPr marL="0" indent="0">
              <a:buNone/>
            </a:pPr>
            <a:endParaRPr lang="en-US" sz="2400" dirty="0"/>
          </a:p>
        </p:txBody>
      </p:sp>
    </p:spTree>
    <p:extLst>
      <p:ext uri="{BB962C8B-B14F-4D97-AF65-F5344CB8AC3E}">
        <p14:creationId xmlns:p14="http://schemas.microsoft.com/office/powerpoint/2010/main" val="41372858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6C9487-CC18-0240-AD92-E8517FA10609}"/>
              </a:ext>
            </a:extLst>
          </p:cNvPr>
          <p:cNvSpPr>
            <a:spLocks noGrp="1"/>
          </p:cNvSpPr>
          <p:nvPr>
            <p:ph type="ctrTitle"/>
          </p:nvPr>
        </p:nvSpPr>
        <p:spPr>
          <a:xfrm>
            <a:off x="257176" y="771525"/>
            <a:ext cx="8523514" cy="5229225"/>
          </a:xfrm>
        </p:spPr>
        <p:txBody>
          <a:bodyPr>
            <a:noAutofit/>
          </a:bodyPr>
          <a:lstStyle/>
          <a:p>
            <a:r>
              <a:rPr lang="en-US" sz="2100" b="1" u="sng" dirty="0">
                <a:solidFill>
                  <a:srgbClr val="FF0000"/>
                </a:solidFill>
              </a:rPr>
              <a:t>The Simple Solution Guide To</a:t>
            </a:r>
            <a:r>
              <a:rPr lang="en-US" sz="2100" u="sng" dirty="0">
                <a:solidFill>
                  <a:srgbClr val="FF0000"/>
                </a:solidFill>
              </a:rPr>
              <a:t> mastering consistent success consciousness </a:t>
            </a:r>
            <a:r>
              <a:rPr lang="en-US" sz="2100" dirty="0"/>
              <a:t>- </a:t>
            </a:r>
            <a:r>
              <a:rPr lang="en-US" sz="1800" dirty="0"/>
              <a:t>Hands-down the most important guide for personal and professional success. When this one is mastered all the others simply become facilitators to make it all happen faster!</a:t>
            </a:r>
            <a:r>
              <a:rPr lang="en-US" sz="2100" dirty="0"/>
              <a:t/>
            </a:r>
            <a:br>
              <a:rPr lang="en-US" sz="2100" dirty="0"/>
            </a:br>
            <a:r>
              <a:rPr lang="en-US" sz="2100" b="1" u="sng" dirty="0">
                <a:solidFill>
                  <a:srgbClr val="FF0000"/>
                </a:solidFill>
              </a:rPr>
              <a:t>The Simple Solution Guide To</a:t>
            </a:r>
            <a:r>
              <a:rPr lang="en-US" sz="2100" u="sng" dirty="0">
                <a:solidFill>
                  <a:srgbClr val="FF0000"/>
                </a:solidFill>
              </a:rPr>
              <a:t> patient management for maximizing results and profit</a:t>
            </a:r>
            <a:r>
              <a:rPr lang="en-US" sz="2100" dirty="0">
                <a:solidFill>
                  <a:srgbClr val="FF0000"/>
                </a:solidFill>
              </a:rPr>
              <a:t> </a:t>
            </a:r>
            <a:r>
              <a:rPr lang="en-US" sz="2100" dirty="0"/>
              <a:t>- </a:t>
            </a:r>
            <a:r>
              <a:rPr lang="en-US" sz="1800" dirty="0"/>
              <a:t>Do you ever wonder what the practitioners do that seem to be excited about being a chiropractor and going to the practice every day? Or maybe you just want to ramp your enthusiasm a bit? Mastering the proven approaches that result in having a larger percentage of your new patients Start/Stay/Refer and pay is what produces stellar results for the patient, maximizes your profits and puts a smile on your face! </a:t>
            </a:r>
            <a:r>
              <a:rPr lang="en-US" sz="2100" dirty="0"/>
              <a:t/>
            </a:r>
            <a:br>
              <a:rPr lang="en-US" sz="2100" dirty="0"/>
            </a:br>
            <a:r>
              <a:rPr lang="en-US" sz="2100" b="1" u="sng" dirty="0">
                <a:solidFill>
                  <a:srgbClr val="FF0000"/>
                </a:solidFill>
              </a:rPr>
              <a:t>The Simple Solution Guide To</a:t>
            </a:r>
            <a:r>
              <a:rPr lang="en-US" sz="2100" u="sng" dirty="0">
                <a:solidFill>
                  <a:srgbClr val="FF0000"/>
                </a:solidFill>
              </a:rPr>
              <a:t> managing by the numbers-</a:t>
            </a:r>
            <a:r>
              <a:rPr lang="en-US" sz="2100" dirty="0">
                <a:solidFill>
                  <a:srgbClr val="FF0000"/>
                </a:solidFill>
              </a:rPr>
              <a:t> </a:t>
            </a:r>
            <a:r>
              <a:rPr lang="en-US" sz="1800" dirty="0"/>
              <a:t>Sorry to say it, but most chiropractors manage by what they “feel” is going on in the office versus utilizing the facts to move forward and progress – want to jump ahead of all the rest – this is your key! </a:t>
            </a:r>
            <a:r>
              <a:rPr lang="en-US" sz="2400" dirty="0"/>
              <a:t/>
            </a:r>
            <a:br>
              <a:rPr lang="en-US" sz="2400" dirty="0"/>
            </a:br>
            <a:r>
              <a:rPr lang="en-US" sz="2100" b="1" u="sng" dirty="0">
                <a:solidFill>
                  <a:srgbClr val="FF0000"/>
                </a:solidFill>
              </a:rPr>
              <a:t>The Simple Solution Guide To</a:t>
            </a:r>
            <a:r>
              <a:rPr lang="en-US" sz="2100" u="sng" dirty="0">
                <a:solidFill>
                  <a:srgbClr val="FF0000"/>
                </a:solidFill>
              </a:rPr>
              <a:t> Internal Marketing</a:t>
            </a:r>
            <a:r>
              <a:rPr lang="en-US" sz="2100" dirty="0"/>
              <a:t>- </a:t>
            </a:r>
            <a:r>
              <a:rPr lang="en-US" sz="1800" dirty="0"/>
              <a:t>We threw in a little external marketing as well : ) But in most markets today it takes a little more elbow grease and a lot less money expenditure to produce the solid growing practice. Find out what is working today to produce multimillion dollar practices in an ever more complex practice environment! </a:t>
            </a:r>
            <a:r>
              <a:rPr lang="en-US" sz="2100" dirty="0"/>
              <a:t/>
            </a:r>
            <a:br>
              <a:rPr lang="en-US" sz="2100" dirty="0"/>
            </a:br>
            <a:endParaRPr lang="en-US" sz="2100" dirty="0"/>
          </a:p>
        </p:txBody>
      </p:sp>
    </p:spTree>
    <p:extLst>
      <p:ext uri="{BB962C8B-B14F-4D97-AF65-F5344CB8AC3E}">
        <p14:creationId xmlns:p14="http://schemas.microsoft.com/office/powerpoint/2010/main" val="267107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752BB3-4C74-8F41-A1A4-839FDAE65B2A}"/>
              </a:ext>
            </a:extLst>
          </p:cNvPr>
          <p:cNvSpPr>
            <a:spLocks noGrp="1"/>
          </p:cNvSpPr>
          <p:nvPr>
            <p:ph idx="1"/>
          </p:nvPr>
        </p:nvSpPr>
        <p:spPr>
          <a:xfrm>
            <a:off x="318407" y="419100"/>
            <a:ext cx="8499021" cy="6159499"/>
          </a:xfrm>
        </p:spPr>
        <p:txBody>
          <a:bodyPr>
            <a:normAutofit fontScale="92500" lnSpcReduction="20000"/>
          </a:bodyPr>
          <a:lstStyle/>
          <a:p>
            <a:pPr marL="0" indent="0">
              <a:buNone/>
            </a:pPr>
            <a:r>
              <a:rPr lang="en-US" sz="2400" b="1" dirty="0"/>
              <a:t>Pay in full </a:t>
            </a:r>
            <a:r>
              <a:rPr lang="en-US" sz="2400" b="1"/>
              <a:t>options:</a:t>
            </a:r>
            <a:endParaRPr lang="en-US" sz="2400" dirty="0"/>
          </a:p>
          <a:p>
            <a:pPr marL="0" indent="0">
              <a:buNone/>
            </a:pPr>
            <a:r>
              <a:rPr lang="en-US" sz="2400" dirty="0"/>
              <a:t>___ Yes, I want to order the entire set of 12 simple solution guides for just </a:t>
            </a:r>
            <a:r>
              <a:rPr lang="en-US" sz="2400" b="1" dirty="0"/>
              <a:t>$739</a:t>
            </a:r>
            <a:r>
              <a:rPr lang="en-US" sz="2400" dirty="0"/>
              <a:t> a </a:t>
            </a:r>
            <a:r>
              <a:rPr lang="en-US" sz="2400" i="1" dirty="0"/>
              <a:t>savings of $1169</a:t>
            </a:r>
            <a:endParaRPr lang="en-US" sz="2400" dirty="0"/>
          </a:p>
          <a:p>
            <a:pPr marL="0" indent="0">
              <a:buNone/>
            </a:pPr>
            <a:r>
              <a:rPr lang="en-US" sz="2400" dirty="0"/>
              <a:t>___ For the moment, I just want to buy the ‘eight-pack’, for practice Fun &amp; Efficiency, for a total price of </a:t>
            </a:r>
            <a:r>
              <a:rPr lang="en-US" sz="2400" b="1" dirty="0"/>
              <a:t>$497</a:t>
            </a:r>
            <a:r>
              <a:rPr lang="en-US" sz="2400" dirty="0"/>
              <a:t> a </a:t>
            </a:r>
            <a:r>
              <a:rPr lang="en-US" sz="2400" i="1" dirty="0"/>
              <a:t>$775 savings!</a:t>
            </a:r>
            <a:endParaRPr lang="en-US" sz="2400" dirty="0"/>
          </a:p>
          <a:p>
            <a:pPr marL="0" indent="0">
              <a:buNone/>
            </a:pPr>
            <a:r>
              <a:rPr lang="en-US" sz="2400" dirty="0"/>
              <a:t>__For now, I am interested in the ‘four-pack’, for massive Practice Growth, for just </a:t>
            </a:r>
            <a:r>
              <a:rPr lang="en-US" sz="2400" b="1" dirty="0"/>
              <a:t>$297</a:t>
            </a:r>
            <a:r>
              <a:rPr lang="en-US" sz="2400" dirty="0"/>
              <a:t> a </a:t>
            </a:r>
            <a:r>
              <a:rPr lang="en-US" sz="2400" i="1" dirty="0"/>
              <a:t>$339 savings!</a:t>
            </a:r>
            <a:endParaRPr lang="en-US" sz="2400" dirty="0"/>
          </a:p>
          <a:p>
            <a:pPr marL="0" indent="0">
              <a:buNone/>
            </a:pPr>
            <a:r>
              <a:rPr lang="en-US" sz="2400" b="1" dirty="0"/>
              <a:t>Payment options:</a:t>
            </a:r>
            <a:endParaRPr lang="en-US" sz="2400" dirty="0"/>
          </a:p>
          <a:p>
            <a:pPr marL="0" indent="0">
              <a:buNone/>
            </a:pPr>
            <a:r>
              <a:rPr lang="en-US" sz="2400" dirty="0"/>
              <a:t>You know what? I would </a:t>
            </a:r>
            <a:r>
              <a:rPr lang="en-US" sz="2400" b="1" dirty="0"/>
              <a:t>rather make payments over 6 months, even though it cost a little more!</a:t>
            </a:r>
            <a:endParaRPr lang="en-US" sz="2400" dirty="0"/>
          </a:p>
          <a:p>
            <a:pPr marL="0" indent="0">
              <a:buNone/>
            </a:pPr>
            <a:r>
              <a:rPr lang="en-US" sz="2400" dirty="0"/>
              <a:t>___I would like the Fun &amp; Efficiency ‘eight-pack’ for </a:t>
            </a:r>
            <a:r>
              <a:rPr lang="en-US" sz="2400" b="1" dirty="0"/>
              <a:t>$93</a:t>
            </a:r>
            <a:r>
              <a:rPr lang="en-US" sz="2400" dirty="0"/>
              <a:t> per month for six months</a:t>
            </a:r>
          </a:p>
          <a:p>
            <a:pPr marL="0" indent="0">
              <a:buNone/>
            </a:pPr>
            <a:r>
              <a:rPr lang="en-US" sz="2400" dirty="0"/>
              <a:t>___I would like to the massive Practice Growth ‘four-pack’ for </a:t>
            </a:r>
            <a:r>
              <a:rPr lang="en-US" sz="2400" b="1" dirty="0"/>
              <a:t>$58</a:t>
            </a:r>
            <a:r>
              <a:rPr lang="en-US" sz="2400" dirty="0"/>
              <a:t> per month for six months</a:t>
            </a:r>
          </a:p>
          <a:p>
            <a:pPr marL="0" indent="0">
              <a:buNone/>
            </a:pPr>
            <a:r>
              <a:rPr lang="en-US" sz="2400" dirty="0"/>
              <a:t>___I am going for it! I want all 12 Guides for </a:t>
            </a:r>
            <a:r>
              <a:rPr lang="en-US" sz="2400" b="1" dirty="0"/>
              <a:t>$139</a:t>
            </a:r>
            <a:r>
              <a:rPr lang="en-US" sz="2400" dirty="0"/>
              <a:t> per month for six months</a:t>
            </a:r>
            <a:endParaRPr lang="en-US" sz="2400" i="1" dirty="0"/>
          </a:p>
          <a:p>
            <a:pPr marL="0" indent="0" algn="ctr">
              <a:buNone/>
            </a:pPr>
            <a:r>
              <a:rPr lang="en-US" sz="2400" b="1" i="1" dirty="0"/>
              <a:t>For more information or to order:</a:t>
            </a:r>
          </a:p>
          <a:p>
            <a:pPr marL="0" indent="0" algn="ctr">
              <a:buNone/>
            </a:pPr>
            <a:r>
              <a:rPr lang="en-US" sz="2400" b="1" i="1" dirty="0"/>
              <a:t>PH: 469-371-8804  or E: </a:t>
            </a:r>
            <a:r>
              <a:rPr lang="en-US" sz="2400" b="1" i="1" dirty="0">
                <a:solidFill>
                  <a:schemeClr val="accent1">
                    <a:lumMod val="75000"/>
                  </a:schemeClr>
                </a:solidFill>
              </a:rPr>
              <a:t>Ty.Talcott@gmail.com</a:t>
            </a:r>
          </a:p>
          <a:p>
            <a:pPr marL="0" indent="0">
              <a:buNone/>
            </a:pPr>
            <a:endParaRPr lang="en-US" sz="2400" dirty="0"/>
          </a:p>
        </p:txBody>
      </p:sp>
    </p:spTree>
    <p:extLst>
      <p:ext uri="{BB962C8B-B14F-4D97-AF65-F5344CB8AC3E}">
        <p14:creationId xmlns:p14="http://schemas.microsoft.com/office/powerpoint/2010/main" val="1431432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752BB3-4C74-8F41-A1A4-839FDAE65B2A}"/>
              </a:ext>
            </a:extLst>
          </p:cNvPr>
          <p:cNvSpPr>
            <a:spLocks noGrp="1"/>
          </p:cNvSpPr>
          <p:nvPr>
            <p:ph idx="1"/>
          </p:nvPr>
        </p:nvSpPr>
        <p:spPr>
          <a:xfrm>
            <a:off x="628650" y="1555297"/>
            <a:ext cx="7886700" cy="3934676"/>
          </a:xfrm>
        </p:spPr>
        <p:txBody>
          <a:bodyPr>
            <a:normAutofit/>
          </a:bodyPr>
          <a:lstStyle/>
          <a:p>
            <a:r>
              <a:rPr lang="en-US" sz="2400" dirty="0"/>
              <a:t>Phone &amp; Email consulting available as an add-on to the Guide purchase. Work through at your own pace with hands-on help from Ces Soyring. Please contact us for information about pricing if you are interested in this option.</a:t>
            </a:r>
          </a:p>
          <a:p>
            <a:endParaRPr lang="en-US" sz="2400" dirty="0"/>
          </a:p>
          <a:p>
            <a:pPr marL="0" indent="0" algn="ctr">
              <a:buNone/>
            </a:pPr>
            <a:r>
              <a:rPr lang="en-US" sz="2400" b="1" dirty="0"/>
              <a:t>PH:</a:t>
            </a:r>
            <a:r>
              <a:rPr lang="en-US" sz="2400" dirty="0"/>
              <a:t> 469-371-8804</a:t>
            </a:r>
          </a:p>
          <a:p>
            <a:pPr marL="0" indent="0" algn="ctr">
              <a:buNone/>
            </a:pPr>
            <a:r>
              <a:rPr lang="en-US" sz="2400" b="1" dirty="0">
                <a:solidFill>
                  <a:schemeClr val="accent1">
                    <a:lumMod val="75000"/>
                  </a:schemeClr>
                </a:solidFill>
              </a:rPr>
              <a:t>Ty.Talcott@gmail.com</a:t>
            </a:r>
          </a:p>
        </p:txBody>
      </p:sp>
    </p:spTree>
    <p:extLst>
      <p:ext uri="{BB962C8B-B14F-4D97-AF65-F5344CB8AC3E}">
        <p14:creationId xmlns:p14="http://schemas.microsoft.com/office/powerpoint/2010/main" val="235539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Head of Georgia legislative committee </a:t>
            </a:r>
            <a:r>
              <a:rPr lang="mr-IN" dirty="0"/>
              <a:t>–</a:t>
            </a:r>
            <a:r>
              <a:rPr lang="en-US" dirty="0"/>
              <a:t> Human Error</a:t>
            </a:r>
          </a:p>
        </p:txBody>
      </p:sp>
    </p:spTree>
    <p:extLst>
      <p:ext uri="{BB962C8B-B14F-4D97-AF65-F5344CB8AC3E}">
        <p14:creationId xmlns:p14="http://schemas.microsoft.com/office/powerpoint/2010/main" val="36895741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Break</a:t>
            </a:r>
          </a:p>
        </p:txBody>
      </p:sp>
      <p:pic>
        <p:nvPicPr>
          <p:cNvPr id="4" name="Picture 1" descr="brea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831263" cy="662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101544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6345"/>
            <a:ext cx="8229600" cy="4262389"/>
          </a:xfrm>
        </p:spPr>
        <p:txBody>
          <a:bodyPr/>
          <a:lstStyle/>
          <a:p>
            <a:pPr marL="0" indent="0" algn="ctr">
              <a:buNone/>
            </a:pPr>
            <a:r>
              <a:rPr lang="en-US" b="1" dirty="0">
                <a:solidFill>
                  <a:srgbClr val="FF0000"/>
                </a:solidFill>
              </a:rPr>
              <a:t>Which chiropractors are at risk if they do</a:t>
            </a:r>
            <a:endParaRPr lang="en-US" dirty="0">
              <a:solidFill>
                <a:srgbClr val="FF0000"/>
              </a:solidFill>
            </a:endParaRPr>
          </a:p>
          <a:p>
            <a:pPr marL="0" indent="0" algn="ctr">
              <a:buNone/>
            </a:pPr>
            <a:r>
              <a:rPr lang="en-US" b="1" dirty="0">
                <a:solidFill>
                  <a:srgbClr val="FF0000"/>
                </a:solidFill>
              </a:rPr>
              <a:t>not provide translation services for 15 top,</a:t>
            </a:r>
            <a:endParaRPr lang="en-US" dirty="0">
              <a:solidFill>
                <a:srgbClr val="FF0000"/>
              </a:solidFill>
            </a:endParaRPr>
          </a:p>
          <a:p>
            <a:pPr marL="0" indent="0" algn="ctr">
              <a:buNone/>
            </a:pPr>
            <a:r>
              <a:rPr lang="en-US" b="1" dirty="0">
                <a:solidFill>
                  <a:srgbClr val="FF0000"/>
                </a:solidFill>
              </a:rPr>
              <a:t>non-English languages for their patients</a:t>
            </a:r>
            <a:endParaRPr lang="en-US" dirty="0">
              <a:solidFill>
                <a:srgbClr val="FF0000"/>
              </a:solidFill>
            </a:endParaRPr>
          </a:p>
          <a:p>
            <a:pPr marL="0" indent="0" algn="ctr">
              <a:buNone/>
            </a:pPr>
            <a:r>
              <a:rPr lang="en-US" b="1" dirty="0">
                <a:solidFill>
                  <a:srgbClr val="FF0000"/>
                </a:solidFill>
              </a:rPr>
              <a:t>to satisfy the new law enacted</a:t>
            </a:r>
            <a:endParaRPr lang="en-US" dirty="0">
              <a:solidFill>
                <a:srgbClr val="FF0000"/>
              </a:solidFill>
            </a:endParaRPr>
          </a:p>
          <a:p>
            <a:pPr marL="0" indent="0" algn="ctr">
              <a:buNone/>
            </a:pPr>
            <a:r>
              <a:rPr lang="en-US" b="1" dirty="0">
                <a:solidFill>
                  <a:srgbClr val="FF0000"/>
                </a:solidFill>
              </a:rPr>
              <a:t>October 16 of this year?</a:t>
            </a:r>
            <a:endParaRPr lang="en-US" dirty="0">
              <a:solidFill>
                <a:srgbClr val="FF0000"/>
              </a:solidFill>
            </a:endParaRPr>
          </a:p>
        </p:txBody>
      </p:sp>
    </p:spTree>
    <p:extLst>
      <p:ext uri="{BB962C8B-B14F-4D97-AF65-F5344CB8AC3E}">
        <p14:creationId xmlns:p14="http://schemas.microsoft.com/office/powerpoint/2010/main" val="18300804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You must have policies/procedures relative to disposal of PHI records and all staff agree to abide by them. Need to document an audit trail to prove policies followed to complete destruction by outsourcing to a service, physically destroying or use of a software to sanitize (not recommended for USB/flash media due to sector sparing). </a:t>
            </a:r>
            <a:endParaRPr lang="en-US" dirty="0"/>
          </a:p>
        </p:txBody>
      </p:sp>
    </p:spTree>
    <p:extLst>
      <p:ext uri="{BB962C8B-B14F-4D97-AF65-F5344CB8AC3E}">
        <p14:creationId xmlns:p14="http://schemas.microsoft.com/office/powerpoint/2010/main" val="41815781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 Pay special attention to disposal of problem devices like printers, fax machines that store information, flash drives, etc. NIST, at government site, is a good resource for proper disposal.</a:t>
            </a:r>
            <a:endParaRPr lang="en-US" dirty="0"/>
          </a:p>
          <a:p>
            <a:endParaRPr lang="en-US" dirty="0"/>
          </a:p>
        </p:txBody>
      </p:sp>
    </p:spTree>
    <p:extLst>
      <p:ext uri="{BB962C8B-B14F-4D97-AF65-F5344CB8AC3E}">
        <p14:creationId xmlns:p14="http://schemas.microsoft.com/office/powerpoint/2010/main" val="2996089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 Physical access control</a:t>
            </a:r>
            <a:endParaRPr lang="en-US" dirty="0"/>
          </a:p>
          <a:p>
            <a:pPr marL="0" indent="0">
              <a:buNone/>
            </a:pPr>
            <a:r>
              <a:rPr lang="en-US" dirty="0"/>
              <a:t>** </a:t>
            </a:r>
            <a:r>
              <a:rPr lang="en-US" i="1" dirty="0"/>
              <a:t>Policies must be in place and agreed to by staff, prescribing the physical safety and security of devices. All devices must be inventoried and accounted for. All computers are protected from environmental hazards. Physical access to secured areas is limited to authorized persons. </a:t>
            </a:r>
            <a:endParaRPr lang="en-US" dirty="0"/>
          </a:p>
        </p:txBody>
      </p:sp>
    </p:spTree>
    <p:extLst>
      <p:ext uri="{BB962C8B-B14F-4D97-AF65-F5344CB8AC3E}">
        <p14:creationId xmlns:p14="http://schemas.microsoft.com/office/powerpoint/2010/main" val="15184673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 have written a P &amp; P to cover physical safety and security of devices and have a plan to enforce same.</a:t>
            </a:r>
            <a:endParaRPr lang="en-US" dirty="0"/>
          </a:p>
          <a:p>
            <a:pPr marL="0" indent="0">
              <a:buNone/>
            </a:pPr>
            <a:r>
              <a:rPr lang="en-US" dirty="0"/>
              <a:t>__YES</a:t>
            </a:r>
          </a:p>
          <a:p>
            <a:pPr marL="0" indent="0">
              <a:buNone/>
            </a:pPr>
            <a:r>
              <a:rPr lang="en-US" dirty="0"/>
              <a:t>__NO</a:t>
            </a:r>
          </a:p>
          <a:p>
            <a:pPr marL="0" indent="0">
              <a:buNone/>
            </a:pPr>
            <a:endParaRPr lang="en-US" dirty="0"/>
          </a:p>
        </p:txBody>
      </p:sp>
    </p:spTree>
    <p:extLst>
      <p:ext uri="{BB962C8B-B14F-4D97-AF65-F5344CB8AC3E}">
        <p14:creationId xmlns:p14="http://schemas.microsoft.com/office/powerpoint/2010/main" val="10949632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t>Securing electronic transmissions and network utilization</a:t>
            </a:r>
            <a:endParaRPr lang="en-US" dirty="0"/>
          </a:p>
          <a:p>
            <a:pPr marL="0" indent="0" algn="ctr">
              <a:buNone/>
            </a:pPr>
            <a:r>
              <a:rPr lang="en-US" b="1" dirty="0"/>
              <a:t>**</a:t>
            </a:r>
            <a:r>
              <a:rPr lang="en-US" i="1" dirty="0"/>
              <a:t>It is required to have integrity controls and encryption in place. Policies need to be in place prescribing network configuration and who has access and all staff agree to abide by them. </a:t>
            </a:r>
            <a:endParaRPr lang="en-US" dirty="0"/>
          </a:p>
          <a:p>
            <a:r>
              <a:rPr lang="en-US" i="1" dirty="0"/>
              <a:t>Access is restricted to authorized users and devices. Guest devices may not contain PHI, no peer- to peer applications. No public instant messaging and private instant messaging-only if secured.</a:t>
            </a:r>
            <a:endParaRPr lang="en-US" dirty="0"/>
          </a:p>
        </p:txBody>
      </p:sp>
    </p:spTree>
    <p:extLst>
      <p:ext uri="{BB962C8B-B14F-4D97-AF65-F5344CB8AC3E}">
        <p14:creationId xmlns:p14="http://schemas.microsoft.com/office/powerpoint/2010/main" val="23583066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Back up and Securing Encryption methods for offsite electronic media, backup tapes, data at rest, text messaging, etc.</a:t>
            </a:r>
            <a:r>
              <a:rPr lang="en-US" dirty="0"/>
              <a:t> </a:t>
            </a:r>
          </a:p>
          <a:p>
            <a:pPr marL="0" indent="0">
              <a:buNone/>
            </a:pPr>
            <a:r>
              <a:rPr lang="en-US" dirty="0"/>
              <a:t>**</a:t>
            </a:r>
            <a:r>
              <a:rPr lang="en-US" i="1" dirty="0"/>
              <a:t>Back up</a:t>
            </a:r>
            <a:r>
              <a:rPr lang="en-US" dirty="0"/>
              <a:t>…</a:t>
            </a:r>
            <a:r>
              <a:rPr lang="en-US" i="1" dirty="0"/>
              <a:t>policies and procedures for backup and recovery are in place and agreed to by staff, all staff understand their duties during recovery. The entire system restore process is known to at least one person outside the practice.</a:t>
            </a:r>
            <a:endParaRPr lang="en-US" dirty="0"/>
          </a:p>
        </p:txBody>
      </p:sp>
    </p:spTree>
    <p:extLst>
      <p:ext uri="{BB962C8B-B14F-4D97-AF65-F5344CB8AC3E}">
        <p14:creationId xmlns:p14="http://schemas.microsoft.com/office/powerpoint/2010/main" val="11499563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 A copy of recovery plan is safely stored offsite,  files that are critical are documented and listed in the backup configuration. There is a timely and regular backup schedule and every run is tested for its ability to restore data accurately. Backup media are secured or encrypted- if offsite. Back ups are unreadable prior to disposal. Multiple backups are maintained</a:t>
            </a:r>
            <a:endParaRPr lang="en-US" dirty="0"/>
          </a:p>
        </p:txBody>
      </p:sp>
    </p:spTree>
    <p:extLst>
      <p:ext uri="{BB962C8B-B14F-4D97-AF65-F5344CB8AC3E}">
        <p14:creationId xmlns:p14="http://schemas.microsoft.com/office/powerpoint/2010/main" val="37284675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a:t>
            </a:r>
            <a:r>
              <a:rPr lang="en-US" i="1" dirty="0"/>
              <a:t>Access control policies must be in place and all staff agree to abide by (document this). What to do at termination of employee, every user account must be documented to be tied to a currently authorized individual, minimum necessary states an individual may only access what is needed to perform their work, all files must be set to allow only authorized individuals to use. Computers running health care data are not allowed for other uses.</a:t>
            </a:r>
            <a:endParaRPr lang="en-US" dirty="0"/>
          </a:p>
          <a:p>
            <a:endParaRPr lang="en-US" dirty="0"/>
          </a:p>
        </p:txBody>
      </p:sp>
    </p:spTree>
    <p:extLst>
      <p:ext uri="{BB962C8B-B14F-4D97-AF65-F5344CB8AC3E}">
        <p14:creationId xmlns:p14="http://schemas.microsoft.com/office/powerpoint/2010/main" val="30661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Paper protection </a:t>
            </a:r>
            <a:r>
              <a:rPr lang="mr-IN" dirty="0"/>
              <a:t>–</a:t>
            </a:r>
            <a:r>
              <a:rPr lang="en-US" dirty="0"/>
              <a:t> practice sale</a:t>
            </a:r>
          </a:p>
        </p:txBody>
      </p:sp>
    </p:spTree>
    <p:extLst>
      <p:ext uri="{BB962C8B-B14F-4D97-AF65-F5344CB8AC3E}">
        <p14:creationId xmlns:p14="http://schemas.microsoft.com/office/powerpoint/2010/main" val="14810855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52709"/>
            <a:ext cx="8229600" cy="3573454"/>
          </a:xfrm>
        </p:spPr>
        <p:txBody>
          <a:bodyPr/>
          <a:lstStyle/>
          <a:p>
            <a:r>
              <a:rPr lang="en-US" dirty="0"/>
              <a:t>Awareness training relative to these and all other issues is required (annual and ongoing).</a:t>
            </a:r>
          </a:p>
          <a:p>
            <a:endParaRPr lang="en-US" dirty="0"/>
          </a:p>
        </p:txBody>
      </p:sp>
    </p:spTree>
    <p:extLst>
      <p:ext uri="{BB962C8B-B14F-4D97-AF65-F5344CB8AC3E}">
        <p14:creationId xmlns:p14="http://schemas.microsoft.com/office/powerpoint/2010/main" val="23358200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Determining which audit logs to activate </a:t>
            </a:r>
            <a:endParaRPr lang="en-US" dirty="0"/>
          </a:p>
          <a:p>
            <a:pPr marL="0" indent="0">
              <a:buNone/>
            </a:pPr>
            <a:r>
              <a:rPr lang="en-US" dirty="0"/>
              <a:t> </a:t>
            </a:r>
          </a:p>
          <a:p>
            <a:r>
              <a:rPr lang="en-US" dirty="0"/>
              <a:t>Only the audit logs you will actually use and monitor are appropriate to be activated. Choosing which audits to have open is based on risk and sensitivity of data.</a:t>
            </a:r>
          </a:p>
        </p:txBody>
      </p:sp>
    </p:spTree>
    <p:extLst>
      <p:ext uri="{BB962C8B-B14F-4D97-AF65-F5344CB8AC3E}">
        <p14:creationId xmlns:p14="http://schemas.microsoft.com/office/powerpoint/2010/main" val="27503464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Auditing your use of logins/trails</a:t>
            </a:r>
            <a:endParaRPr lang="en-US" dirty="0"/>
          </a:p>
          <a:p>
            <a:pPr marL="0" indent="0">
              <a:buNone/>
            </a:pPr>
            <a:endParaRPr lang="en-US" dirty="0"/>
          </a:p>
          <a:p>
            <a:r>
              <a:rPr lang="en-US" dirty="0"/>
              <a:t>Tracking must contain, at the least, personal ID, date, time, reason accessing (view, change, delete) and show all attempts- successful and unsuccessful. </a:t>
            </a:r>
          </a:p>
          <a:p>
            <a:r>
              <a:rPr lang="en-US" dirty="0"/>
              <a:t>Your logins should time out/lock out after three attempts. There should be written reports in your HIPAA manual relative to summary of logs and sanctions in place for violations.</a:t>
            </a:r>
          </a:p>
        </p:txBody>
      </p:sp>
    </p:spTree>
    <p:extLst>
      <p:ext uri="{BB962C8B-B14F-4D97-AF65-F5344CB8AC3E}">
        <p14:creationId xmlns:p14="http://schemas.microsoft.com/office/powerpoint/2010/main" val="20884566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44770"/>
            <a:ext cx="8229600" cy="5481394"/>
          </a:xfrm>
        </p:spPr>
        <p:txBody>
          <a:bodyPr>
            <a:normAutofit fontScale="92500" lnSpcReduction="10000"/>
          </a:bodyPr>
          <a:lstStyle/>
          <a:p>
            <a:endParaRPr lang="en-US" dirty="0"/>
          </a:p>
          <a:p>
            <a:r>
              <a:rPr lang="en-US" dirty="0"/>
              <a:t>Physical Plant “Walk Through” Audit </a:t>
            </a:r>
          </a:p>
          <a:p>
            <a:r>
              <a:rPr lang="en-US" dirty="0"/>
              <a:t>Office:  ________________	Date: ______________</a:t>
            </a:r>
          </a:p>
          <a:p>
            <a:r>
              <a:rPr lang="en-US" b="1" dirty="0"/>
              <a:t>Area of review</a:t>
            </a:r>
            <a:endParaRPr lang="en-US" dirty="0"/>
          </a:p>
          <a:p>
            <a:r>
              <a:rPr lang="en-US" b="1" dirty="0"/>
              <a:t>Compliant  - Y/N</a:t>
            </a:r>
            <a:endParaRPr lang="en-US" dirty="0"/>
          </a:p>
          <a:p>
            <a:r>
              <a:rPr lang="en-US" b="1" dirty="0"/>
              <a:t>Comments</a:t>
            </a:r>
            <a:endParaRPr lang="en-US" dirty="0"/>
          </a:p>
          <a:p>
            <a:r>
              <a:rPr lang="en-US" dirty="0"/>
              <a:t>Patient charts located in secure area.</a:t>
            </a:r>
          </a:p>
          <a:p>
            <a:pPr marL="0" indent="0" algn="ctr">
              <a:buNone/>
            </a:pPr>
            <a:r>
              <a:rPr lang="en-US" b="1" dirty="0"/>
              <a:t>Y/N</a:t>
            </a:r>
          </a:p>
          <a:p>
            <a:r>
              <a:rPr lang="en-US" dirty="0"/>
              <a:t> Names on charts protected.</a:t>
            </a:r>
          </a:p>
          <a:p>
            <a:pPr marL="0" indent="0" algn="ctr">
              <a:buNone/>
            </a:pPr>
            <a:r>
              <a:rPr lang="en-US" b="1" dirty="0"/>
              <a:t>Y/N</a:t>
            </a:r>
          </a:p>
        </p:txBody>
      </p:sp>
    </p:spTree>
    <p:extLst>
      <p:ext uri="{BB962C8B-B14F-4D97-AF65-F5344CB8AC3E}">
        <p14:creationId xmlns:p14="http://schemas.microsoft.com/office/powerpoint/2010/main" val="6857806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Information at front desk protected.</a:t>
            </a:r>
          </a:p>
          <a:p>
            <a:pPr marL="0" indent="0" algn="ctr">
              <a:buNone/>
            </a:pPr>
            <a:r>
              <a:rPr lang="en-US" b="1" dirty="0"/>
              <a:t>Y/N</a:t>
            </a:r>
          </a:p>
          <a:p>
            <a:r>
              <a:rPr lang="en-US" dirty="0"/>
              <a:t>Insurance/Collection calls not able to be      heard from patient area.</a:t>
            </a:r>
          </a:p>
          <a:p>
            <a:pPr marL="0" indent="0" algn="ctr">
              <a:buNone/>
            </a:pPr>
            <a:r>
              <a:rPr lang="en-US" b="1" dirty="0"/>
              <a:t>Y/N</a:t>
            </a:r>
          </a:p>
          <a:p>
            <a:r>
              <a:rPr lang="en-US" dirty="0"/>
              <a:t>Computer screens with rapid time out/password protected.</a:t>
            </a:r>
          </a:p>
          <a:p>
            <a:pPr marL="0" indent="0" algn="ctr">
              <a:buNone/>
            </a:pPr>
            <a:r>
              <a:rPr lang="en-US" b="1" dirty="0"/>
              <a:t>Y/N </a:t>
            </a:r>
          </a:p>
          <a:p>
            <a:endParaRPr lang="en-US" dirty="0"/>
          </a:p>
        </p:txBody>
      </p:sp>
    </p:spTree>
    <p:extLst>
      <p:ext uri="{BB962C8B-B14F-4D97-AF65-F5344CB8AC3E}">
        <p14:creationId xmlns:p14="http://schemas.microsoft.com/office/powerpoint/2010/main" val="35175814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dirty="0"/>
          </a:p>
          <a:p>
            <a:r>
              <a:rPr lang="en-US" dirty="0"/>
              <a:t>Sign in sheet does not contain health information.</a:t>
            </a:r>
          </a:p>
          <a:p>
            <a:pPr marL="0" indent="0" algn="ctr">
              <a:buNone/>
            </a:pPr>
            <a:r>
              <a:rPr lang="en-US" b="1" dirty="0"/>
              <a:t>Y/N</a:t>
            </a:r>
          </a:p>
          <a:p>
            <a:r>
              <a:rPr lang="en-US" dirty="0"/>
              <a:t>Phone messages kept in protected area.</a:t>
            </a:r>
          </a:p>
          <a:p>
            <a:pPr marL="0" indent="0" algn="ctr">
              <a:buNone/>
            </a:pPr>
            <a:r>
              <a:rPr lang="en-US" b="1" dirty="0"/>
              <a:t>Y/N</a:t>
            </a:r>
          </a:p>
          <a:p>
            <a:r>
              <a:rPr lang="en-US" dirty="0"/>
              <a:t>Charts not left in unprotected areas of office with identifiable information visible.</a:t>
            </a:r>
          </a:p>
          <a:p>
            <a:pPr marL="0" indent="0" algn="ctr">
              <a:buNone/>
            </a:pPr>
            <a:r>
              <a:rPr lang="en-US" b="1" dirty="0"/>
              <a:t>Y/N</a:t>
            </a:r>
          </a:p>
        </p:txBody>
      </p:sp>
    </p:spTree>
    <p:extLst>
      <p:ext uri="{BB962C8B-B14F-4D97-AF65-F5344CB8AC3E}">
        <p14:creationId xmlns:p14="http://schemas.microsoft.com/office/powerpoint/2010/main" val="17413181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Charts not left in exam or treatment areas after patient treatment.</a:t>
            </a:r>
          </a:p>
          <a:p>
            <a:pPr marL="0" indent="0" algn="ctr">
              <a:buNone/>
            </a:pPr>
            <a:r>
              <a:rPr lang="en-US" b="1" dirty="0"/>
              <a:t>Y/N</a:t>
            </a:r>
          </a:p>
          <a:p>
            <a:r>
              <a:rPr lang="en-US" dirty="0"/>
              <a:t>X-rays/other diagnostic tools removed after patient treatment from examination/ treatment area. </a:t>
            </a:r>
          </a:p>
          <a:p>
            <a:pPr marL="0" indent="0" algn="ctr">
              <a:buNone/>
            </a:pPr>
            <a:r>
              <a:rPr lang="en-US" b="1" dirty="0"/>
              <a:t>Y/N</a:t>
            </a:r>
          </a:p>
          <a:p>
            <a:r>
              <a:rPr lang="en-US" dirty="0"/>
              <a:t>Patient information and treatment not discussed in common areas.</a:t>
            </a:r>
          </a:p>
          <a:p>
            <a:pPr marL="0" indent="0" algn="ctr">
              <a:buNone/>
            </a:pPr>
            <a:r>
              <a:rPr lang="en-US" b="1" dirty="0"/>
              <a:t>Y/N</a:t>
            </a:r>
          </a:p>
        </p:txBody>
      </p:sp>
    </p:spTree>
    <p:extLst>
      <p:ext uri="{BB962C8B-B14F-4D97-AF65-F5344CB8AC3E}">
        <p14:creationId xmlns:p14="http://schemas.microsoft.com/office/powerpoint/2010/main" val="19587041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Recognition boards/pictures etc. do not include identifiable information.</a:t>
            </a:r>
          </a:p>
          <a:p>
            <a:pPr marL="0" indent="0" algn="ctr">
              <a:buNone/>
            </a:pPr>
            <a:r>
              <a:rPr lang="en-US" b="1" dirty="0"/>
              <a:t>Y/N</a:t>
            </a:r>
          </a:p>
          <a:p>
            <a:r>
              <a:rPr lang="en-US" dirty="0"/>
              <a:t>Privacy provided as needed based on treatment provided.</a:t>
            </a:r>
          </a:p>
          <a:p>
            <a:pPr marL="0" indent="0" algn="ctr">
              <a:buNone/>
            </a:pPr>
            <a:r>
              <a:rPr lang="en-US" b="1" dirty="0"/>
              <a:t>Y/N</a:t>
            </a:r>
          </a:p>
          <a:p>
            <a:r>
              <a:rPr lang="en-US" dirty="0"/>
              <a:t>Patient Rights accessible upon request.  Staff knowledgeable about location.</a:t>
            </a:r>
          </a:p>
          <a:p>
            <a:pPr marL="0" indent="0" algn="ctr">
              <a:buNone/>
            </a:pPr>
            <a:r>
              <a:rPr lang="en-US" b="1" dirty="0"/>
              <a:t>Y/N</a:t>
            </a:r>
          </a:p>
          <a:p>
            <a:pPr>
              <a:buNone/>
            </a:pPr>
            <a:r>
              <a:rPr lang="en-US" dirty="0"/>
              <a:t>  </a:t>
            </a:r>
          </a:p>
          <a:p>
            <a:pPr>
              <a:buNone/>
            </a:pPr>
            <a:endParaRPr lang="en-US" dirty="0"/>
          </a:p>
          <a:p>
            <a:endParaRPr lang="en-US" dirty="0"/>
          </a:p>
        </p:txBody>
      </p:sp>
    </p:spTree>
    <p:extLst>
      <p:ext uri="{BB962C8B-B14F-4D97-AF65-F5344CB8AC3E}">
        <p14:creationId xmlns:p14="http://schemas.microsoft.com/office/powerpoint/2010/main" val="15077143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Blackout screens</a:t>
            </a:r>
          </a:p>
          <a:p>
            <a:r>
              <a:rPr lang="en-US" dirty="0"/>
              <a:t> Computer Passwords</a:t>
            </a:r>
          </a:p>
          <a:p>
            <a:r>
              <a:rPr lang="en-US" dirty="0"/>
              <a:t> Rapid time out screensavers</a:t>
            </a:r>
          </a:p>
          <a:p>
            <a:r>
              <a:rPr lang="en-US" dirty="0"/>
              <a:t> Relocation of Computers</a:t>
            </a:r>
          </a:p>
          <a:p>
            <a:r>
              <a:rPr lang="en-US" dirty="0"/>
              <a:t> Relocation of staff member</a:t>
            </a:r>
          </a:p>
          <a:p>
            <a:r>
              <a:rPr lang="en-US" dirty="0"/>
              <a:t> New Sign In sheet</a:t>
            </a:r>
          </a:p>
          <a:p>
            <a:endParaRPr lang="en-US" dirty="0"/>
          </a:p>
        </p:txBody>
      </p:sp>
    </p:spTree>
    <p:extLst>
      <p:ext uri="{BB962C8B-B14F-4D97-AF65-F5344CB8AC3E}">
        <p14:creationId xmlns:p14="http://schemas.microsoft.com/office/powerpoint/2010/main" val="41268780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p:txBody>
          <a:bodyPr/>
          <a:lstStyle/>
          <a:p>
            <a:pPr eaLnBrk="1" fontAlgn="auto" hangingPunct="1">
              <a:spcAft>
                <a:spcPts val="0"/>
              </a:spcAft>
              <a:defRPr/>
            </a:pPr>
            <a:r>
              <a:rPr lang="en-US" dirty="0"/>
              <a:t>Required In-Service</a:t>
            </a:r>
          </a:p>
        </p:txBody>
      </p:sp>
    </p:spTree>
    <p:extLst>
      <p:ext uri="{BB962C8B-B14F-4D97-AF65-F5344CB8AC3E}">
        <p14:creationId xmlns:p14="http://schemas.microsoft.com/office/powerpoint/2010/main" val="231909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dirty="0"/>
              <a:t>$289,000</a:t>
            </a:r>
            <a:br>
              <a:rPr lang="en-US" dirty="0"/>
            </a:br>
            <a:r>
              <a:rPr lang="en-US" dirty="0"/>
              <a:t>Will you receive that level of fine?</a:t>
            </a:r>
          </a:p>
        </p:txBody>
      </p:sp>
    </p:spTree>
    <p:extLst>
      <p:ext uri="{BB962C8B-B14F-4D97-AF65-F5344CB8AC3E}">
        <p14:creationId xmlns:p14="http://schemas.microsoft.com/office/powerpoint/2010/main" val="31475692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457200" y="1104274"/>
            <a:ext cx="8229600" cy="5021889"/>
          </a:xfrm>
        </p:spPr>
        <p:txBody>
          <a:bodyPr>
            <a:normAutofit/>
          </a:bodyPr>
          <a:lstStyle/>
          <a:p>
            <a:pPr algn="ctr" eaLnBrk="1" hangingPunct="1">
              <a:defRPr/>
            </a:pPr>
            <a:r>
              <a:rPr lang="en-US" sz="3600" dirty="0"/>
              <a:t>Here are some key points for your required In-Service.</a:t>
            </a:r>
          </a:p>
          <a:p>
            <a:pPr lvl="1" eaLnBrk="1" hangingPunct="1">
              <a:defRPr/>
            </a:pPr>
            <a:r>
              <a:rPr lang="en-US" sz="3200" dirty="0"/>
              <a:t>History of HIPAA </a:t>
            </a:r>
          </a:p>
          <a:p>
            <a:pPr lvl="1" eaLnBrk="1" hangingPunct="1">
              <a:defRPr/>
            </a:pPr>
            <a:r>
              <a:rPr lang="en-US" sz="3200" dirty="0"/>
              <a:t>Benefits of Compliance With The Privacy Laws</a:t>
            </a:r>
          </a:p>
          <a:p>
            <a:pPr lvl="1" eaLnBrk="1" hangingPunct="1">
              <a:defRPr/>
            </a:pPr>
            <a:r>
              <a:rPr lang="en-US" sz="3200" dirty="0"/>
              <a:t>Why do we need to be compliant?    </a:t>
            </a:r>
          </a:p>
          <a:p>
            <a:pPr lvl="1" eaLnBrk="1" hangingPunct="1">
              <a:defRPr/>
            </a:pPr>
            <a:r>
              <a:rPr lang="en-US" sz="3200" dirty="0"/>
              <a:t>The Privacy Rule:  Who Is Affected </a:t>
            </a:r>
          </a:p>
          <a:p>
            <a:pPr eaLnBrk="1" hangingPunct="1">
              <a:buFont typeface="Arial" panose="020B0604020202020204" pitchFamily="34" charset="0"/>
              <a:buNone/>
              <a:defRPr/>
            </a:pPr>
            <a:endParaRPr lang="en-US" sz="2400" dirty="0"/>
          </a:p>
          <a:p>
            <a:pPr marL="109537" indent="0" eaLnBrk="1" hangingPunct="1">
              <a:buFont typeface="Wingdings 3" pitchFamily="18" charset="2"/>
              <a:buNone/>
              <a:defRPr/>
            </a:pPr>
            <a:endParaRPr lang="en-US" dirty="0"/>
          </a:p>
          <a:p>
            <a:pPr lvl="1" algn="ctr" eaLnBrk="1" hangingPunct="1">
              <a:buFont typeface="Verdana" pitchFamily="34" charset="0"/>
              <a:buNone/>
              <a:defRPr/>
            </a:pPr>
            <a:endParaRPr lang="en-US" sz="3200" dirty="0"/>
          </a:p>
        </p:txBody>
      </p:sp>
    </p:spTree>
    <p:extLst>
      <p:ext uri="{BB962C8B-B14F-4D97-AF65-F5344CB8AC3E}">
        <p14:creationId xmlns:p14="http://schemas.microsoft.com/office/powerpoint/2010/main" val="11000078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229600" cy="6336665"/>
          </a:xfrm>
        </p:spPr>
        <p:txBody>
          <a:bodyPr rtlCol="0">
            <a:normAutofit fontScale="85000" lnSpcReduction="10000"/>
          </a:bodyPr>
          <a:lstStyle/>
          <a:p>
            <a:pPr marL="365760" indent="-256032" eaLnBrk="1" fontAlgn="auto" hangingPunct="1">
              <a:spcAft>
                <a:spcPts val="0"/>
              </a:spcAft>
              <a:buFont typeface="Arial" pitchFamily="34" charset="0"/>
              <a:buChar char="•"/>
              <a:defRPr/>
            </a:pPr>
            <a:r>
              <a:rPr lang="en-US" dirty="0"/>
              <a:t>Our Compliance/Privacy Officer is: _____________________________</a:t>
            </a:r>
          </a:p>
          <a:p>
            <a:pPr marL="365760" indent="-256032" eaLnBrk="1" fontAlgn="auto" hangingPunct="1">
              <a:spcAft>
                <a:spcPts val="0"/>
              </a:spcAft>
              <a:buFont typeface="Arial" pitchFamily="34" charset="0"/>
              <a:buChar char="•"/>
              <a:defRPr/>
            </a:pPr>
            <a:r>
              <a:rPr lang="en-US" dirty="0"/>
              <a:t>Our Privacy Rules can be reviewed by patients, the policy is located __________.</a:t>
            </a:r>
          </a:p>
          <a:p>
            <a:pPr marL="365760" indent="-256032" eaLnBrk="1" fontAlgn="auto" hangingPunct="1">
              <a:spcAft>
                <a:spcPts val="0"/>
              </a:spcAft>
              <a:buFont typeface="Arial" pitchFamily="34" charset="0"/>
              <a:buChar char="•"/>
              <a:defRPr/>
            </a:pPr>
            <a:r>
              <a:rPr lang="en-US" dirty="0"/>
              <a:t>No records are faxed, or mailed from the office unless the Compliance /Privacy Officer is notified so that proper consents and procedures can be followed.</a:t>
            </a:r>
          </a:p>
          <a:p>
            <a:pPr marL="365760" indent="-256032" eaLnBrk="1" fontAlgn="auto" hangingPunct="1">
              <a:spcAft>
                <a:spcPts val="0"/>
              </a:spcAft>
              <a:buFont typeface="Arial" pitchFamily="34" charset="0"/>
              <a:buChar char="•"/>
              <a:defRPr/>
            </a:pPr>
            <a:r>
              <a:rPr lang="en-US" dirty="0"/>
              <a:t>All patient information is considered private, therefore staff is expected to:</a:t>
            </a:r>
          </a:p>
          <a:p>
            <a:pPr marL="365760" indent="-256032" eaLnBrk="1" fontAlgn="auto" hangingPunct="1">
              <a:spcAft>
                <a:spcPts val="0"/>
              </a:spcAft>
              <a:buFont typeface="Arial" pitchFamily="34" charset="0"/>
              <a:buChar char="•"/>
              <a:defRPr/>
            </a:pPr>
            <a:r>
              <a:rPr lang="en-US" dirty="0"/>
              <a:t>Make sure all records are kept confidential and out of sight. </a:t>
            </a:r>
          </a:p>
          <a:p>
            <a:pPr marL="365760" indent="-256032" eaLnBrk="1" fontAlgn="auto" hangingPunct="1">
              <a:spcAft>
                <a:spcPts val="0"/>
              </a:spcAft>
              <a:buFont typeface="Arial" pitchFamily="34" charset="0"/>
              <a:buChar char="•"/>
              <a:defRPr/>
            </a:pPr>
            <a:r>
              <a:rPr lang="en-US" dirty="0"/>
              <a:t>Patients are not discussed outside the office</a:t>
            </a:r>
          </a:p>
          <a:p>
            <a:pPr marL="365760" indent="-256032" eaLnBrk="1" fontAlgn="auto" hangingPunct="1">
              <a:spcAft>
                <a:spcPts val="0"/>
              </a:spcAft>
              <a:buFont typeface="Arial" pitchFamily="34" charset="0"/>
              <a:buChar char="•"/>
              <a:defRPr/>
            </a:pPr>
            <a:r>
              <a:rPr lang="en-US" dirty="0"/>
              <a:t>Phone conversations are kept private and not held where other patients can hear sensitive information.</a:t>
            </a:r>
          </a:p>
          <a:p>
            <a:pPr marL="365760" indent="-256032"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0989932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457200" y="609600"/>
            <a:ext cx="8229600" cy="5516563"/>
          </a:xfrm>
        </p:spPr>
        <p:txBody>
          <a:bodyPr>
            <a:normAutofit fontScale="92500" lnSpcReduction="20000"/>
          </a:bodyPr>
          <a:lstStyle/>
          <a:p>
            <a:pPr eaLnBrk="1" hangingPunct="1">
              <a:buFont typeface="Arial" charset="0"/>
              <a:buNone/>
            </a:pPr>
            <a:r>
              <a:rPr lang="en-US" dirty="0"/>
              <a:t>This office will destroy records in the following manner:</a:t>
            </a:r>
          </a:p>
          <a:p>
            <a:pPr eaLnBrk="1" hangingPunct="1">
              <a:buFont typeface="Arial" charset="0"/>
              <a:buNone/>
            </a:pPr>
            <a:r>
              <a:rPr lang="en-US" dirty="0"/>
              <a:t>1.    Burn or </a:t>
            </a:r>
          </a:p>
          <a:p>
            <a:pPr eaLnBrk="1" hangingPunct="1">
              <a:buFont typeface="Arial" charset="0"/>
              <a:buNone/>
            </a:pPr>
            <a:r>
              <a:rPr lang="en-US" dirty="0"/>
              <a:t>2.    Shred </a:t>
            </a:r>
          </a:p>
          <a:p>
            <a:pPr eaLnBrk="1" hangingPunct="1">
              <a:buFont typeface="Arial" charset="0"/>
              <a:buNone/>
            </a:pPr>
            <a:r>
              <a:rPr lang="en-US" dirty="0"/>
              <a:t>3.    Outside company</a:t>
            </a:r>
          </a:p>
          <a:p>
            <a:pPr eaLnBrk="1" hangingPunct="1">
              <a:buFont typeface="Arial" charset="0"/>
              <a:buNone/>
            </a:pPr>
            <a:endParaRPr lang="en-US" i="1" dirty="0"/>
          </a:p>
          <a:p>
            <a:pPr eaLnBrk="1" hangingPunct="1">
              <a:buFont typeface="Arial" charset="0"/>
              <a:buNone/>
            </a:pPr>
            <a:r>
              <a:rPr lang="en-US" i="1" dirty="0"/>
              <a:t>Documentation will be kept of all records destroyed and the manner of destruction.</a:t>
            </a:r>
            <a:endParaRPr lang="en-US" dirty="0"/>
          </a:p>
          <a:p>
            <a:pPr eaLnBrk="1" hangingPunct="1">
              <a:buFont typeface="Arial" charset="0"/>
              <a:buNone/>
            </a:pPr>
            <a:r>
              <a:rPr lang="en-US" dirty="0"/>
              <a:t> This office will secure records in the following manner:</a:t>
            </a:r>
          </a:p>
          <a:p>
            <a:pPr eaLnBrk="1" hangingPunct="1">
              <a:buFont typeface="Arial" charset="0"/>
              <a:buNone/>
            </a:pPr>
            <a:r>
              <a:rPr lang="en-US" dirty="0"/>
              <a:t>1.     </a:t>
            </a:r>
          </a:p>
          <a:p>
            <a:pPr eaLnBrk="1" hangingPunct="1">
              <a:buFont typeface="Arial" charset="0"/>
              <a:buNone/>
            </a:pPr>
            <a:r>
              <a:rPr lang="en-US" dirty="0"/>
              <a:t>2.     </a:t>
            </a:r>
          </a:p>
          <a:p>
            <a:pPr eaLnBrk="1" hangingPunct="1"/>
            <a:endParaRPr lang="en-US" dirty="0"/>
          </a:p>
        </p:txBody>
      </p:sp>
    </p:spTree>
    <p:extLst>
      <p:ext uri="{BB962C8B-B14F-4D97-AF65-F5344CB8AC3E}">
        <p14:creationId xmlns:p14="http://schemas.microsoft.com/office/powerpoint/2010/main" val="7322992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530074"/>
            <a:ext cx="8229600" cy="4297362"/>
          </a:xfrm>
        </p:spPr>
        <p:txBody>
          <a:bodyPr>
            <a:normAutofit/>
          </a:bodyPr>
          <a:lstStyle/>
          <a:p>
            <a:pPr eaLnBrk="1" fontAlgn="auto" hangingPunct="1">
              <a:spcAft>
                <a:spcPts val="0"/>
              </a:spcAft>
              <a:defRPr/>
            </a:pPr>
            <a:r>
              <a:rPr lang="en-US" sz="3600" i="1" dirty="0"/>
              <a:t>Disciplinary Standards &amp; Enforcement</a:t>
            </a:r>
            <a:r>
              <a:rPr lang="en-US" sz="3200" dirty="0"/>
              <a:t/>
            </a:r>
            <a:br>
              <a:rPr lang="en-US" sz="3200" dirty="0"/>
            </a:br>
            <a:endParaRPr lang="en-US" sz="3200" dirty="0"/>
          </a:p>
        </p:txBody>
      </p:sp>
    </p:spTree>
    <p:extLst>
      <p:ext uri="{BB962C8B-B14F-4D97-AF65-F5344CB8AC3E}">
        <p14:creationId xmlns:p14="http://schemas.microsoft.com/office/powerpoint/2010/main" val="20882841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457200" y="2574163"/>
            <a:ext cx="8229600" cy="3552000"/>
          </a:xfrm>
        </p:spPr>
        <p:txBody>
          <a:bodyPr/>
          <a:lstStyle/>
          <a:p>
            <a:pPr eaLnBrk="1" hangingPunct="1">
              <a:buFont typeface="Arial" charset="0"/>
              <a:buNone/>
            </a:pPr>
            <a:r>
              <a:rPr lang="en-US" sz="2400" dirty="0"/>
              <a:t>Confidential information includes:</a:t>
            </a:r>
          </a:p>
          <a:p>
            <a:pPr eaLnBrk="1" hangingPunct="1">
              <a:buFont typeface="Arial" charset="0"/>
              <a:buNone/>
            </a:pPr>
            <a:r>
              <a:rPr lang="en-US" sz="2400" dirty="0"/>
              <a:t>· Any communication between a patient and the doctor.</a:t>
            </a:r>
          </a:p>
          <a:p>
            <a:pPr eaLnBrk="1" hangingPunct="1">
              <a:buFont typeface="Arial" charset="0"/>
              <a:buNone/>
            </a:pPr>
            <a:r>
              <a:rPr lang="en-US" sz="2400" dirty="0"/>
              <a:t>· Any communication between a patient and other clinical persons regarding:</a:t>
            </a:r>
          </a:p>
          <a:p>
            <a:pPr eaLnBrk="1" hangingPunct="1"/>
            <a:r>
              <a:rPr lang="en-US" sz="2400" dirty="0"/>
              <a:t>All clinical data, i.e., diagnosis, treatment;</a:t>
            </a:r>
          </a:p>
          <a:p>
            <a:pPr eaLnBrk="1" hangingPunct="1">
              <a:buFont typeface="Arial" charset="0"/>
              <a:buNone/>
            </a:pPr>
            <a:r>
              <a:rPr lang="en-US" sz="2400" dirty="0"/>
              <a:t>	Patient transfer to a facility for treatment of drug abuse, alcoholism, mental/psychiatric problem;</a:t>
            </a:r>
          </a:p>
          <a:p>
            <a:pPr eaLnBrk="1" hangingPunct="1"/>
            <a:endParaRPr lang="en-US" dirty="0"/>
          </a:p>
        </p:txBody>
      </p:sp>
      <p:sp>
        <p:nvSpPr>
          <p:cNvPr id="54274" name="Title 1"/>
          <p:cNvSpPr>
            <a:spLocks noGrp="1"/>
          </p:cNvSpPr>
          <p:nvPr>
            <p:ph type="title"/>
          </p:nvPr>
        </p:nvSpPr>
        <p:spPr>
          <a:xfrm>
            <a:off x="457200" y="1417638"/>
            <a:ext cx="8229600" cy="1143000"/>
          </a:xfrm>
        </p:spPr>
        <p:txBody>
          <a:bodyPr>
            <a:normAutofit fontScale="90000"/>
          </a:bodyPr>
          <a:lstStyle/>
          <a:p>
            <a:pPr eaLnBrk="1" fontAlgn="auto" hangingPunct="1">
              <a:spcAft>
                <a:spcPts val="0"/>
              </a:spcAft>
              <a:defRPr/>
            </a:pPr>
            <a:r>
              <a:rPr lang="en-US" i="1" dirty="0"/>
              <a:t>Release of Patient Information</a:t>
            </a:r>
            <a:r>
              <a:rPr lang="en-US" dirty="0"/>
              <a:t/>
            </a:r>
            <a:br>
              <a:rPr lang="en-US" dirty="0"/>
            </a:br>
            <a:endParaRPr lang="en-US" dirty="0"/>
          </a:p>
        </p:txBody>
      </p:sp>
    </p:spTree>
    <p:extLst>
      <p:ext uri="{BB962C8B-B14F-4D97-AF65-F5344CB8AC3E}">
        <p14:creationId xmlns:p14="http://schemas.microsoft.com/office/powerpoint/2010/main" val="11459943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457200" y="3500862"/>
            <a:ext cx="8229600" cy="2506238"/>
          </a:xfrm>
        </p:spPr>
        <p:txBody>
          <a:bodyPr/>
          <a:lstStyle/>
          <a:p>
            <a:pPr eaLnBrk="1" hangingPunct="1"/>
            <a:r>
              <a:rPr lang="en-US" dirty="0"/>
              <a:t>Medical information regarding a patient shall not be released over the telephone except when required for </a:t>
            </a:r>
            <a:r>
              <a:rPr lang="en-US" b="1" dirty="0"/>
              <a:t>immediate </a:t>
            </a:r>
            <a:r>
              <a:rPr lang="en-US" dirty="0"/>
              <a:t>patient care. </a:t>
            </a:r>
          </a:p>
        </p:txBody>
      </p:sp>
      <p:sp>
        <p:nvSpPr>
          <p:cNvPr id="58370" name="Title 1"/>
          <p:cNvSpPr>
            <a:spLocks noGrp="1"/>
          </p:cNvSpPr>
          <p:nvPr>
            <p:ph type="title"/>
          </p:nvPr>
        </p:nvSpPr>
        <p:spPr>
          <a:xfrm>
            <a:off x="457200" y="1788090"/>
            <a:ext cx="8229600" cy="1752600"/>
          </a:xfrm>
        </p:spPr>
        <p:txBody>
          <a:bodyPr>
            <a:normAutofit fontScale="90000"/>
          </a:bodyPr>
          <a:lstStyle/>
          <a:p>
            <a:pPr eaLnBrk="1" fontAlgn="auto" hangingPunct="1">
              <a:spcAft>
                <a:spcPts val="0"/>
              </a:spcAft>
              <a:defRPr/>
            </a:pPr>
            <a:r>
              <a:rPr lang="en-US" sz="3600" i="1" dirty="0"/>
              <a:t>Telephone Requests for Release of Confidential Patient Information</a:t>
            </a:r>
            <a:r>
              <a:rPr lang="en-US" dirty="0"/>
              <a:t/>
            </a:r>
            <a:br>
              <a:rPr lang="en-US" dirty="0"/>
            </a:br>
            <a:endParaRPr lang="en-US" dirty="0"/>
          </a:p>
        </p:txBody>
      </p:sp>
    </p:spTree>
    <p:extLst>
      <p:ext uri="{BB962C8B-B14F-4D97-AF65-F5344CB8AC3E}">
        <p14:creationId xmlns:p14="http://schemas.microsoft.com/office/powerpoint/2010/main" val="16796067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457200" y="2316747"/>
            <a:ext cx="8229600" cy="3428416"/>
          </a:xfrm>
        </p:spPr>
        <p:txBody>
          <a:bodyPr>
            <a:normAutofit fontScale="92500" lnSpcReduction="10000"/>
          </a:bodyPr>
          <a:lstStyle/>
          <a:p>
            <a:pPr eaLnBrk="1" hangingPunct="1"/>
            <a:r>
              <a:rPr lang="en-US" dirty="0"/>
              <a:t>Authorization for release of medical information will be accepted through a fax machine (hardcopy is preferred). Information will be faxed to</a:t>
            </a:r>
            <a:r>
              <a:rPr lang="en-US" b="1" dirty="0"/>
              <a:t> physicians' offices only</a:t>
            </a:r>
            <a:r>
              <a:rPr lang="en-US" dirty="0"/>
              <a:t> and</a:t>
            </a:r>
            <a:r>
              <a:rPr lang="en-US" b="1" dirty="0"/>
              <a:t> only</a:t>
            </a:r>
            <a:r>
              <a:rPr lang="en-US" dirty="0"/>
              <a:t> in emergency cases and/or when the patient is in the office.</a:t>
            </a:r>
            <a:r>
              <a:rPr lang="en-US" b="1" dirty="0"/>
              <a:t> </a:t>
            </a:r>
          </a:p>
          <a:p>
            <a:pPr eaLnBrk="1" hangingPunct="1"/>
            <a:endParaRPr lang="en-US" b="1" dirty="0"/>
          </a:p>
          <a:p>
            <a:pPr eaLnBrk="1" hangingPunct="1">
              <a:buFont typeface="Arial" charset="0"/>
              <a:buNone/>
            </a:pPr>
            <a:r>
              <a:rPr lang="en-US" b="1" dirty="0"/>
              <a:t> </a:t>
            </a:r>
            <a:endParaRPr lang="en-US" dirty="0"/>
          </a:p>
          <a:p>
            <a:pPr eaLnBrk="1" hangingPunct="1"/>
            <a:endParaRPr lang="en-US" dirty="0"/>
          </a:p>
        </p:txBody>
      </p:sp>
      <p:sp>
        <p:nvSpPr>
          <p:cNvPr id="59394" name="Title 1"/>
          <p:cNvSpPr>
            <a:spLocks noGrp="1"/>
          </p:cNvSpPr>
          <p:nvPr>
            <p:ph type="title"/>
          </p:nvPr>
        </p:nvSpPr>
        <p:spPr>
          <a:xfrm>
            <a:off x="457200" y="1156646"/>
            <a:ext cx="8229600" cy="1143000"/>
          </a:xfrm>
        </p:spPr>
        <p:txBody>
          <a:bodyPr>
            <a:normAutofit fontScale="90000"/>
          </a:bodyPr>
          <a:lstStyle/>
          <a:p>
            <a:pPr eaLnBrk="1" fontAlgn="auto" hangingPunct="1">
              <a:spcAft>
                <a:spcPts val="0"/>
              </a:spcAft>
              <a:defRPr/>
            </a:pPr>
            <a:r>
              <a:rPr lang="en-US" sz="3200" i="1" dirty="0"/>
              <a:t>Fax Requests for Release of Confidential Patient Information</a:t>
            </a:r>
            <a:r>
              <a:rPr lang="en-US" sz="3200" dirty="0"/>
              <a:t/>
            </a:r>
            <a:br>
              <a:rPr lang="en-US" sz="3200" dirty="0"/>
            </a:br>
            <a:r>
              <a:rPr lang="en-US" dirty="0"/>
              <a:t> </a:t>
            </a:r>
          </a:p>
        </p:txBody>
      </p:sp>
    </p:spTree>
    <p:extLst>
      <p:ext uri="{BB962C8B-B14F-4D97-AF65-F5344CB8AC3E}">
        <p14:creationId xmlns:p14="http://schemas.microsoft.com/office/powerpoint/2010/main" val="14789989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hipaa-survival-kit-cart.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4441" r="-31614" b="2"/>
          <a:stretch/>
        </p:blipFill>
        <p:spPr>
          <a:xfrm>
            <a:off x="457200" y="647898"/>
            <a:ext cx="8229600" cy="5478265"/>
          </a:xfrm>
        </p:spPr>
      </p:pic>
    </p:spTree>
    <p:extLst>
      <p:ext uri="{BB962C8B-B14F-4D97-AF65-F5344CB8AC3E}">
        <p14:creationId xmlns:p14="http://schemas.microsoft.com/office/powerpoint/2010/main" val="9953231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paa logo.jpg"/>
          <p:cNvPicPr>
            <a:picLocks noChangeAspect="1"/>
          </p:cNvPicPr>
          <p:nvPr/>
        </p:nvPicPr>
        <p:blipFill>
          <a:blip r:embed="rId2">
            <a:alphaModFix amt="23000"/>
            <a:extLst>
              <a:ext uri="{BEBA8EAE-BF5A-486C-A8C5-ECC9F3942E4B}">
                <a14:imgProps xmlns:a14="http://schemas.microsoft.com/office/drawing/2010/main">
                  <a14:imgLayer r:embed="rId3">
                    <a14:imgEffect>
                      <a14:saturation sat="174000"/>
                    </a14:imgEffect>
                  </a14:imgLayer>
                </a14:imgProps>
              </a:ext>
              <a:ext uri="{28A0092B-C50C-407E-A947-70E740481C1C}">
                <a14:useLocalDpi xmlns:a14="http://schemas.microsoft.com/office/drawing/2010/main" val="0"/>
              </a:ext>
            </a:extLst>
          </a:blip>
          <a:stretch>
            <a:fillRect/>
          </a:stretch>
        </p:blipFill>
        <p:spPr>
          <a:xfrm>
            <a:off x="617838" y="191094"/>
            <a:ext cx="8019534" cy="6477596"/>
          </a:xfrm>
          <a:prstGeom prst="rect">
            <a:avLst/>
          </a:prstGeom>
        </p:spPr>
      </p:pic>
      <p:sp>
        <p:nvSpPr>
          <p:cNvPr id="3" name="Title 2"/>
          <p:cNvSpPr>
            <a:spLocks noGrp="1"/>
          </p:cNvSpPr>
          <p:nvPr>
            <p:ph type="title"/>
          </p:nvPr>
        </p:nvSpPr>
        <p:spPr>
          <a:xfrm>
            <a:off x="1485901" y="332651"/>
            <a:ext cx="6172200" cy="857250"/>
          </a:xfrm>
        </p:spPr>
        <p:txBody>
          <a:bodyPr/>
          <a:lstStyle/>
          <a:p>
            <a:pPr>
              <a:defRPr/>
            </a:pPr>
            <a:r>
              <a:rPr lang="en-US" b="1" i="1" dirty="0">
                <a:solidFill>
                  <a:srgbClr val="0000FF"/>
                </a:solidFill>
              </a:rPr>
              <a:t>Special Offer Survival Kit</a:t>
            </a:r>
          </a:p>
        </p:txBody>
      </p:sp>
      <p:sp>
        <p:nvSpPr>
          <p:cNvPr id="6" name="Content Placeholder 1"/>
          <p:cNvSpPr txBox="1">
            <a:spLocks/>
          </p:cNvSpPr>
          <p:nvPr/>
        </p:nvSpPr>
        <p:spPr>
          <a:xfrm>
            <a:off x="1173892" y="1618736"/>
            <a:ext cx="6993924" cy="4572000"/>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b="1" dirty="0"/>
              <a:t>Retail Price of $</a:t>
            </a:r>
            <a:r>
              <a:rPr lang="en-US" b="1" strike="sngStrike" dirty="0">
                <a:solidFill>
                  <a:srgbClr val="FF0000"/>
                </a:solidFill>
              </a:rPr>
              <a:t>549.00</a:t>
            </a:r>
          </a:p>
          <a:p>
            <a:pPr>
              <a:defRPr/>
            </a:pPr>
            <a:r>
              <a:rPr lang="en-US" b="1" dirty="0"/>
              <a:t>Discounted Webinar Price of $397.00</a:t>
            </a:r>
          </a:p>
          <a:p>
            <a:pPr marL="0" indent="0" algn="ctr">
              <a:buNone/>
            </a:pPr>
            <a:r>
              <a:rPr lang="en-US" sz="1800" b="1" dirty="0"/>
              <a:t>OIG Compliance Program FREE </a:t>
            </a:r>
            <a:r>
              <a:rPr lang="en-US" sz="1800" dirty="0"/>
              <a:t>with purchase </a:t>
            </a:r>
          </a:p>
          <a:p>
            <a:pPr marL="0" indent="0" algn="ctr">
              <a:buNone/>
            </a:pPr>
            <a:r>
              <a:rPr lang="en-US" sz="1800" dirty="0"/>
              <a:t>of any HIPAA product, from this seminar</a:t>
            </a:r>
          </a:p>
          <a:p>
            <a:pPr marL="0" indent="0" algn="ctr">
              <a:buNone/>
            </a:pPr>
            <a:r>
              <a:rPr lang="en-US" sz="1800" dirty="0"/>
              <a:t>( </a:t>
            </a:r>
            <a:r>
              <a:rPr lang="en-US" sz="1800" b="1" dirty="0">
                <a:solidFill>
                  <a:srgbClr val="FF0000"/>
                </a:solidFill>
              </a:rPr>
              <a:t>$399 Retail Value</a:t>
            </a:r>
            <a:r>
              <a:rPr lang="en-US" sz="1800" dirty="0"/>
              <a:t>)</a:t>
            </a:r>
            <a:endParaRPr lang="en-US" sz="2700" b="1" dirty="0"/>
          </a:p>
          <a:p>
            <a:pPr marL="82153" indent="0" algn="ctr">
              <a:buNone/>
              <a:defRPr/>
            </a:pPr>
            <a:r>
              <a:rPr lang="en-US" b="1" dirty="0"/>
              <a:t>Call </a:t>
            </a:r>
            <a:r>
              <a:rPr lang="en-US" b="1" dirty="0">
                <a:solidFill>
                  <a:srgbClr val="0000FF"/>
                </a:solidFill>
              </a:rPr>
              <a:t>214-437-7559 </a:t>
            </a:r>
            <a:r>
              <a:rPr lang="en-US" b="1" dirty="0"/>
              <a:t>or </a:t>
            </a:r>
          </a:p>
          <a:p>
            <a:pPr marL="82153" indent="0" algn="ctr">
              <a:buNone/>
              <a:defRPr/>
            </a:pPr>
            <a:r>
              <a:rPr lang="en-US" b="1" dirty="0"/>
              <a:t>Email: </a:t>
            </a:r>
            <a:r>
              <a:rPr lang="en-US" b="1" dirty="0">
                <a:solidFill>
                  <a:srgbClr val="0000FF"/>
                </a:solidFill>
                <a:hlinkClick r:id="rId4"/>
              </a:rPr>
              <a:t>Ty.talcott@gmail.com</a:t>
            </a:r>
            <a:r>
              <a:rPr lang="en-US" b="1" dirty="0">
                <a:solidFill>
                  <a:srgbClr val="0000FF"/>
                </a:solidFill>
              </a:rPr>
              <a:t> / </a:t>
            </a:r>
            <a:r>
              <a:rPr lang="en-US" b="1" dirty="0" err="1">
                <a:solidFill>
                  <a:srgbClr val="0000FF"/>
                </a:solidFill>
              </a:rPr>
              <a:t>info.hipaa@gmail.com</a:t>
            </a:r>
            <a:endParaRPr lang="en-US" b="1" dirty="0"/>
          </a:p>
        </p:txBody>
      </p:sp>
    </p:spTree>
    <p:extLst>
      <p:ext uri="{BB962C8B-B14F-4D97-AF65-F5344CB8AC3E}">
        <p14:creationId xmlns:p14="http://schemas.microsoft.com/office/powerpoint/2010/main" val="11164030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paa-survival-kit-cart-sil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488" y="474775"/>
            <a:ext cx="2871603" cy="2871603"/>
          </a:xfrm>
          <a:prstGeom prst="rect">
            <a:avLst/>
          </a:prstGeom>
        </p:spPr>
      </p:pic>
      <p:sp>
        <p:nvSpPr>
          <p:cNvPr id="2" name="TextBox 1"/>
          <p:cNvSpPr txBox="1"/>
          <p:nvPr/>
        </p:nvSpPr>
        <p:spPr>
          <a:xfrm>
            <a:off x="889687" y="3784986"/>
            <a:ext cx="7317818" cy="2554545"/>
          </a:xfrm>
          <a:prstGeom prst="rect">
            <a:avLst/>
          </a:prstGeom>
          <a:noFill/>
        </p:spPr>
        <p:txBody>
          <a:bodyPr wrap="square" rtlCol="0">
            <a:spAutoFit/>
          </a:bodyPr>
          <a:lstStyle/>
          <a:p>
            <a:r>
              <a:rPr lang="en-US" sz="2000" b="1" dirty="0"/>
              <a:t>Super-Charge your Silver with HIPAA Boot Camp!</a:t>
            </a:r>
          </a:p>
          <a:p>
            <a:r>
              <a:rPr lang="en-US" sz="2000" dirty="0"/>
              <a:t>With this Super-Charged Silver Program, you receive everything in both the Survival Kit &amp; Silver program, plus we come on-site and train your compliance officer Face-to-Face. We assist with fully implementing your HIPAA program, train your staff in person, complete a physical plant walk through/inspection and Certify your Compliance Officer. Increase your four monthly payments to $948 + Travel Expenses for HIPAA Boot Camp!</a:t>
            </a:r>
          </a:p>
        </p:txBody>
      </p:sp>
      <p:sp>
        <p:nvSpPr>
          <p:cNvPr id="3" name="TextBox 2"/>
          <p:cNvSpPr txBox="1"/>
          <p:nvPr/>
        </p:nvSpPr>
        <p:spPr>
          <a:xfrm>
            <a:off x="432487" y="420130"/>
            <a:ext cx="5185002" cy="3170099"/>
          </a:xfrm>
          <a:prstGeom prst="rect">
            <a:avLst/>
          </a:prstGeom>
          <a:noFill/>
        </p:spPr>
        <p:txBody>
          <a:bodyPr wrap="square" rtlCol="0">
            <a:spAutoFit/>
          </a:bodyPr>
          <a:lstStyle/>
          <a:p>
            <a:r>
              <a:rPr lang="en-US" sz="2000" b="1" dirty="0"/>
              <a:t>Silver Program: </a:t>
            </a:r>
            <a:r>
              <a:rPr lang="en-US" sz="2000" dirty="0"/>
              <a:t>This is a very popular AFFORDABLE midrange service we provide for authoring your HIPAA compliance manual for you; Risk Analysis, ISAR, around 100 pages of policies, customized documents and forms, and much more required by the government.  The promotional price is four payments of $449 each or a $100 discount for pay-in-full. If you have already purchased the Survival Kit, you will receive a credit toward your upgrade!</a:t>
            </a:r>
          </a:p>
        </p:txBody>
      </p:sp>
    </p:spTree>
    <p:extLst>
      <p:ext uri="{BB962C8B-B14F-4D97-AF65-F5344CB8AC3E}">
        <p14:creationId xmlns:p14="http://schemas.microsoft.com/office/powerpoint/2010/main" val="309445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1603</TotalTime>
  <Words>3532</Words>
  <Application>Microsoft Macintosh PowerPoint</Application>
  <PresentationFormat>On-screen Show (4:3)</PresentationFormat>
  <Paragraphs>408</Paragraphs>
  <Slides>105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105</vt:i4>
      </vt:variant>
    </vt:vector>
  </HeadingPairs>
  <TitlesOfParts>
    <vt:vector size="111" baseType="lpstr">
      <vt:lpstr>Arial</vt:lpstr>
      <vt:lpstr>Calibri</vt:lpstr>
      <vt:lpstr>Mangal</vt:lpstr>
      <vt:lpstr>Verdana</vt:lpstr>
      <vt:lpstr>Wingdings 3</vt:lpstr>
      <vt:lpstr>Office Theme</vt:lpstr>
      <vt:lpstr>Special Presentation: Who is getting audited via HIPAA &amp; OIG… and how they get caught; plus creating an A-Z HIPPA Program</vt:lpstr>
      <vt:lpstr>PowerPoint Presentation</vt:lpstr>
      <vt:lpstr>A Little about me. </vt:lpstr>
      <vt:lpstr>PowerPoint Presentation</vt:lpstr>
      <vt:lpstr>PowerPoint Presentation</vt:lpstr>
      <vt:lpstr>How do they catch people</vt:lpstr>
      <vt:lpstr>Head of Georgia legislative committee – Human Error</vt:lpstr>
      <vt:lpstr>Paper protection – practice sale</vt:lpstr>
      <vt:lpstr>$289,000 Will you receive that level of fine?</vt:lpstr>
      <vt:lpstr>Patient Complaints  My Buddy</vt:lpstr>
      <vt:lpstr>1 – 2 - 3</vt:lpstr>
      <vt:lpstr>Cyber-security / Ransom 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Offer Survival Kit</vt:lpstr>
      <vt:lpstr>PowerPoint Presentation</vt:lpstr>
      <vt:lpstr>PowerPoint Presentation</vt:lpstr>
      <vt:lpstr>PowerPoint Presentation</vt:lpstr>
      <vt:lpstr>PowerPoint Presentation</vt:lpstr>
      <vt:lpstr>Privacy Posting Changes</vt:lpstr>
      <vt:lpstr>PowerPoint Presentation</vt:lpstr>
      <vt:lpstr>PowerPoint Presentation</vt:lpstr>
      <vt:lpstr>How About You?…Do You Worry?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Offer Survival Kit</vt:lpstr>
      <vt:lpstr>PowerPoint Presentation</vt:lpstr>
      <vt:lpstr>PERFECT PRACTICE SOLUTIONS PRESENTS: The Simple Solution Guides  The Simple Solution Guide To Managing Medicare Madness - Navigate coding/documentation rules and regulations, maximize collections, decreased denials and avoid fines and/or other enforcement activity!! The Simple Solution Guide To Documentation, Billing and Treatment Plans - Maximize reimbursement, meet regulatory requirements and increase patient follow through for increased collections and referrals! The Simple Solution Guide To maximum insurance reimbursement (101) -Essential for the very survival of the practice that relies on third-party pay! The Simple Solution Guide To Office Policies and Procedures -…. The most overlooked practice component, that causes the most staff problems! Make practice life simple and fun again! </vt:lpstr>
      <vt:lpstr>The Simple Solution Guide To practice essentials for all and new doctor checklist - Find all the things that fall through the cracks - the comprehensive GUIDE for every practice relative to legal concerns, registrations, business plans and what it takes to move forward! An absolute must for a new doctor check list essential for launching a new practice! The Simple Solution Guide To Hiring, Firing, &amp; Teambuilding - Every experienced doctor knows the biggest opportunity and/or the biggest hassle you have revolves around personnel! This guide is essential to help hire and develop the right team! With the right team victory is yours! PERIOD!  The Simple Solution Guide To the ABC’s of Front Desk operations - It all starts and stops here! Learn approaches to handling the phone/ patients and front desk activities critical to maximize referrals/patient retention and collections. The Simple Solution Guide To Ultimate CA Training - one of the greatest missed opportunities, in most practices, is to create the well-trained, well-rounded, cross trained, confident CA. Watch your practice supercharge to the next level! </vt:lpstr>
      <vt:lpstr>PowerPoint Presentation</vt:lpstr>
      <vt:lpstr>The Simple Solution Guide To mastering consistent success consciousness - Hands-down the most important guide for personal and professional success. When this one is mastered all the others simply become facilitators to make it all happen faster! The Simple Solution Guide To patient management for maximizing results and profit - Do you ever wonder what the practitioners do that seem to be excited about being a chiropractor and going to the practice every day? Or maybe you just want to ramp your enthusiasm a bit? Mastering the proven approaches that result in having a larger percentage of your new patients Start/Stay/Refer and pay is what produces stellar results for the patient, maximizes your profits and puts a smile on your face!  The Simple Solution Guide To managing by the numbers- Sorry to say it, but most chiropractors manage by what they “feel” is going on in the office versus utilizing the facts to move forward and progress – want to jump ahead of all the rest – this is your key!  The Simple Solution Guide To Internal Marketing- We threw in a little external marketing as well : ) But in most markets today it takes a little more elbow grease and a lot less money expenditure to produce the solid growing practice. Find out what is working today to produce multimillion dollar practices in an ever more complex practice environment!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Required In-Service</vt:lpstr>
      <vt:lpstr>PowerPoint Presentation</vt:lpstr>
      <vt:lpstr>PowerPoint Presentation</vt:lpstr>
      <vt:lpstr>PowerPoint Presentation</vt:lpstr>
      <vt:lpstr>Disciplinary Standards &amp; Enforcement </vt:lpstr>
      <vt:lpstr>Release of Patient Information </vt:lpstr>
      <vt:lpstr>Telephone Requests for Release of Confidential Patient Information </vt:lpstr>
      <vt:lpstr>Fax Requests for Release of Confidential Patient Information  </vt:lpstr>
      <vt:lpstr>PowerPoint Presentation</vt:lpstr>
      <vt:lpstr>Special Offer Survival Kit</vt:lpstr>
      <vt:lpstr>PowerPoint Presentation</vt:lpstr>
      <vt:lpstr>PERFECT PRACTICE SOLUTIONS PRESENTS: The Simple Solution Guides  The Simple Solution Guide To Managing Medicare Madness - Navigate coding/documentation rules and regulations, maximize collections, decreased denials and avoid fines and/or other enforcement activity!! The Simple Solution Guide To Documentation, Billing and Treatment Plans - Maximize reimbursement, meet regulatory requirements and increase patient follow through for increased collections and referrals! The Simple Solution Guide To maximum insurance reimbursement (101) -Essential for the very survival of the practice that relies on third-party pay! The Simple Solution Guide To Office Policies and Procedures -…. The most overlooked practice component, that causes the most staff problems! Make practice life simple and fun again! </vt:lpstr>
      <vt:lpstr>The Simple Solution Guide To practice essentials for all and new doctor checklist - Find all the things that fall through the cracks - the comprehensive GUIDE for every practice relative to legal concerns, registrations, business plans and what it takes to move forward! An absolute must for a new doctor check list essential for launching a new practice! The Simple Solution Guide To Hiring, Firing, &amp; Teambuilding - Every experienced doctor knows the biggest opportunity and/or the biggest hassle you have revolves around personnel! This guide is essential to help hire and develop the right team! With the right team victory is yours! PERIOD!  The Simple Solution Guide To the ABC’s of Front Desk operations - It all starts and stops here! Learn approaches to handling the phone/ patients and front desk activities critical to maximize referrals/patient retention and collections. The Simple Solution Guide To Ultimate CA Training - one of the greatest missed opportunities, in most practices, is to create the well-trained, well-rounded, cross trained, confident CA. Watch your practice supercharge to the next level! </vt:lpstr>
      <vt:lpstr>PowerPoint Presentation</vt:lpstr>
      <vt:lpstr>The Simple Solution Guide To mastering consistent success consciousness - Hands-down the most important guide for personal and professional success. When this one is mastered all the others simply become facilitators to make it all happen faster! The Simple Solution Guide To patient management for maximizing results and profit - Do you ever wonder what the practitioners do that seem to be excited about being a chiropractor and going to the practice every day? Or maybe you just want to ramp your enthusiasm a bit? Mastering the proven approaches that result in having a larger percentage of your new patients Start/Stay/Refer and pay is what produces stellar results for the patient, maximizes your profits and puts a smile on your face!  The Simple Solution Guide To managing by the numbers- Sorry to say it, but most chiropractors manage by what they “feel” is going on in the office versus utilizing the facts to move forward and progress – want to jump ahead of all the rest – this is your key!  The Simple Solution Guide To Internal Marketing- We threw in a little external marketing as well : ) But in most markets today it takes a little more elbow grease and a lot less money expenditure to produce the solid growing practice. Find out what is working today to produce multimillion dollar practices in an ever more complex practice environment!  </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Presentation: HIPAA Survival</dc:title>
  <dc:creator>T Rodriguez</dc:creator>
  <cp:lastModifiedBy>Microsoft Office User</cp:lastModifiedBy>
  <cp:revision>100</cp:revision>
  <cp:lastPrinted>2015-03-22T20:15:49Z</cp:lastPrinted>
  <dcterms:created xsi:type="dcterms:W3CDTF">2014-12-24T00:35:29Z</dcterms:created>
  <dcterms:modified xsi:type="dcterms:W3CDTF">2018-04-10T19:20:22Z</dcterms:modified>
</cp:coreProperties>
</file>